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theme/themeOverride1.xml" ContentType="application/vnd.openxmlformats-officedocument.themeOverr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vml" ContentType="application/vnd.openxmlformats-officedocument.vmlDrawing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Default Extension="bin" ContentType="application/vnd.openxmlformats-officedocument.oleObject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ppt/theme/themeOverride2.xml" ContentType="application/vnd.openxmlformats-officedocument.themeOverr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1"/>
  </p:notesMasterIdLst>
  <p:sldIdLst>
    <p:sldId id="257" r:id="rId2"/>
    <p:sldId id="29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4" r:id="rId11"/>
    <p:sldId id="266" r:id="rId12"/>
    <p:sldId id="302" r:id="rId13"/>
    <p:sldId id="267" r:id="rId14"/>
    <p:sldId id="268" r:id="rId15"/>
    <p:sldId id="269" r:id="rId16"/>
    <p:sldId id="270" r:id="rId17"/>
    <p:sldId id="298" r:id="rId18"/>
    <p:sldId id="299" r:id="rId19"/>
    <p:sldId id="301" r:id="rId20"/>
    <p:sldId id="300" r:id="rId21"/>
    <p:sldId id="271" r:id="rId22"/>
    <p:sldId id="307" r:id="rId23"/>
    <p:sldId id="272" r:id="rId24"/>
    <p:sldId id="304" r:id="rId25"/>
    <p:sldId id="273" r:id="rId26"/>
    <p:sldId id="274" r:id="rId27"/>
    <p:sldId id="306" r:id="rId28"/>
    <p:sldId id="275" r:id="rId29"/>
    <p:sldId id="277" r:id="rId30"/>
    <p:sldId id="278" r:id="rId31"/>
    <p:sldId id="279" r:id="rId32"/>
    <p:sldId id="305" r:id="rId33"/>
    <p:sldId id="280" r:id="rId34"/>
    <p:sldId id="281" r:id="rId35"/>
    <p:sldId id="309" r:id="rId36"/>
    <p:sldId id="282" r:id="rId37"/>
    <p:sldId id="303" r:id="rId38"/>
    <p:sldId id="283" r:id="rId39"/>
    <p:sldId id="308" r:id="rId40"/>
  </p:sldIdLst>
  <p:sldSz cx="9144000" cy="6858000" type="screen4x3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12" autoAdjust="0"/>
    <p:restoredTop sz="94718" autoAdjust="0"/>
  </p:normalViewPr>
  <p:slideViewPr>
    <p:cSldViewPr>
      <p:cViewPr>
        <p:scale>
          <a:sx n="75" d="100"/>
          <a:sy n="75" d="100"/>
        </p:scale>
        <p:origin x="-1182" y="-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Proyectos\Antares\Sirius\Documentacion\temp\Estadisticas%20-%20backup.xls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Proyectos\Antares\Sirius\Documentacion\temp\Estadisticas.xls" TargetMode="External"/></Relationships>
</file>

<file path=ppt/charts/_rels/chart3.xml.rels><?xml version="1.0" encoding="UTF-8" standalone="yes"?>
<Relationships xmlns="http://schemas.openxmlformats.org/package/2006/relationships"><Relationship Id="rId2" Type="http://schemas.openxmlformats.org/officeDocument/2006/relationships/oleObject" Target="file:///C:\Proyectos\Antares\Sirius\Documentacion\temp\Estadisticas.xls" TargetMode="External"/><Relationship Id="rId1" Type="http://schemas.openxmlformats.org/officeDocument/2006/relationships/themeOverride" Target="../theme/themeOverride1.xml"/></Relationships>
</file>

<file path=ppt/charts/_rels/chart4.xml.rels><?xml version="1.0" encoding="UTF-8" standalone="yes"?>
<Relationships xmlns="http://schemas.openxmlformats.org/package/2006/relationships"><Relationship Id="rId2" Type="http://schemas.openxmlformats.org/officeDocument/2006/relationships/oleObject" Target="file:///C:\Proyectos\Antares\Sirius\Documentacion\temp\Estadisticas%20-%20backup.xls" TargetMode="External"/><Relationship Id="rId1" Type="http://schemas.openxmlformats.org/officeDocument/2006/relationships/themeOverride" Target="../theme/themeOverride2.xm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oleObject" Target="file:///C:\Proyectos\Antares\Sirius\Documentacion\temp\Estadisticas%20-%20backup.xls" TargetMode="External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oleObject" Target="file:///C:\Proyectos\Antares\Sirius\Documentacion\temp\Estadisticas%20-%20backup.xls" TargetMode="External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oleObject" Target="file:///C:\Proyectos\Antares\Sirius\Documentacion\temp\Estadisticas.xls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s-AR"/>
  <c:chart>
    <c:view3D>
      <c:rAngAx val="1"/>
    </c:view3D>
    <c:plotArea>
      <c:layout/>
      <c:bar3DChart>
        <c:barDir val="col"/>
        <c:grouping val="clustered"/>
        <c:ser>
          <c:idx val="0"/>
          <c:order val="0"/>
          <c:tx>
            <c:strRef>
              <c:f>'Horas Incurridas'!$A$10</c:f>
              <c:strCache>
                <c:ptCount val="1"/>
                <c:pt idx="0">
                  <c:v>Estimación</c:v>
                </c:pt>
              </c:strCache>
            </c:strRef>
          </c:tx>
          <c:dLbls>
            <c:dLbl>
              <c:idx val="0"/>
              <c:layout>
                <c:manualLayout>
                  <c:x val="2.7777777777777835E-3"/>
                  <c:y val="0.10176871402444999"/>
                </c:manualLayout>
              </c:layout>
              <c:showVal val="1"/>
            </c:dLbl>
            <c:txPr>
              <a:bodyPr/>
              <a:lstStyle/>
              <a:p>
                <a:pPr>
                  <a:defRPr baseline="0">
                    <a:solidFill>
                      <a:schemeClr val="bg1"/>
                    </a:solidFill>
                  </a:defRPr>
                </a:pPr>
                <a:endParaRPr lang="es-AR"/>
              </a:p>
            </c:txPr>
            <c:showVal val="1"/>
          </c:dLbls>
          <c:cat>
            <c:strRef>
              <c:f>'Horas Incurridas'!$B$1</c:f>
              <c:strCache>
                <c:ptCount val="1"/>
                <c:pt idx="0">
                  <c:v>Horas Estimadas</c:v>
                </c:pt>
              </c:strCache>
            </c:strRef>
          </c:cat>
          <c:val>
            <c:numRef>
              <c:f>'Horas Incurridas'!$B$10</c:f>
              <c:numCache>
                <c:formatCode>General</c:formatCode>
                <c:ptCount val="1"/>
                <c:pt idx="0">
                  <c:v>3556</c:v>
                </c:pt>
              </c:numCache>
            </c:numRef>
          </c:val>
        </c:ser>
        <c:ser>
          <c:idx val="1"/>
          <c:order val="1"/>
          <c:tx>
            <c:strRef>
              <c:f>'Horas Incurridas'!$A$11</c:f>
              <c:strCache>
                <c:ptCount val="1"/>
                <c:pt idx="0">
                  <c:v>Estimación Formal</c:v>
                </c:pt>
              </c:strCache>
            </c:strRef>
          </c:tx>
          <c:dLbls>
            <c:dLbl>
              <c:idx val="0"/>
              <c:layout>
                <c:manualLayout>
                  <c:x val="5.0925337632080144E-17"/>
                  <c:y val="0.10639456466192504"/>
                </c:manualLayout>
              </c:layout>
              <c:showVal val="1"/>
            </c:dLbl>
            <c:txPr>
              <a:bodyPr/>
              <a:lstStyle/>
              <a:p>
                <a:pPr>
                  <a:defRPr baseline="0">
                    <a:solidFill>
                      <a:schemeClr val="bg1"/>
                    </a:solidFill>
                  </a:defRPr>
                </a:pPr>
                <a:endParaRPr lang="es-AR"/>
              </a:p>
            </c:txPr>
            <c:showVal val="1"/>
          </c:dLbls>
          <c:cat>
            <c:strRef>
              <c:f>'Horas Incurridas'!$B$1</c:f>
              <c:strCache>
                <c:ptCount val="1"/>
                <c:pt idx="0">
                  <c:v>Horas Estimadas</c:v>
                </c:pt>
              </c:strCache>
            </c:strRef>
          </c:cat>
          <c:val>
            <c:numRef>
              <c:f>'Horas Incurridas'!$B$11</c:f>
              <c:numCache>
                <c:formatCode>General</c:formatCode>
                <c:ptCount val="1"/>
                <c:pt idx="0">
                  <c:v>3915</c:v>
                </c:pt>
              </c:numCache>
            </c:numRef>
          </c:val>
        </c:ser>
        <c:shape val="box"/>
        <c:axId val="89671936"/>
        <c:axId val="89702400"/>
        <c:axId val="0"/>
      </c:bar3DChart>
      <c:catAx>
        <c:axId val="89671936"/>
        <c:scaling>
          <c:orientation val="minMax"/>
        </c:scaling>
        <c:delete val="1"/>
        <c:axPos val="b"/>
        <c:tickLblPos val="none"/>
        <c:crossAx val="89702400"/>
        <c:crosses val="autoZero"/>
        <c:auto val="1"/>
        <c:lblAlgn val="ctr"/>
        <c:lblOffset val="100"/>
      </c:catAx>
      <c:valAx>
        <c:axId val="89702400"/>
        <c:scaling>
          <c:orientation val="minMax"/>
          <c:min val="0"/>
        </c:scaling>
        <c:axPos val="l"/>
        <c:majorGridlines/>
        <c:title>
          <c:tx>
            <c:rich>
              <a:bodyPr rot="0" vert="horz"/>
              <a:lstStyle/>
              <a:p>
                <a:pPr>
                  <a:defRPr/>
                </a:pPr>
                <a:r>
                  <a:rPr lang="es-AR"/>
                  <a:t>Horas</a:t>
                </a:r>
              </a:p>
            </c:rich>
          </c:tx>
          <c:layout>
            <c:manualLayout>
              <c:xMode val="edge"/>
              <c:yMode val="edge"/>
              <c:x val="1.4376202974628157E-2"/>
              <c:y val="0.48055995375606331"/>
            </c:manualLayout>
          </c:layout>
        </c:title>
        <c:numFmt formatCode="General" sourceLinked="1"/>
        <c:tickLblPos val="nextTo"/>
        <c:crossAx val="89671936"/>
        <c:crosses val="autoZero"/>
        <c:crossBetween val="between"/>
        <c:minorUnit val="500"/>
      </c:valAx>
    </c:plotArea>
    <c:legend>
      <c:legendPos val="r"/>
      <c:layout/>
    </c:legend>
    <c:plotVisOnly val="1"/>
  </c:chart>
  <c:externalData r:id="rId1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s-AR"/>
  <c:chart>
    <c:autoTitleDeleted val="1"/>
    <c:view3D>
      <c:depthPercent val="100"/>
      <c:rAngAx val="1"/>
    </c:view3D>
    <c:plotArea>
      <c:layout/>
      <c:bar3DChart>
        <c:barDir val="col"/>
        <c:grouping val="clustered"/>
        <c:ser>
          <c:idx val="0"/>
          <c:order val="0"/>
          <c:tx>
            <c:strRef>
              <c:f>'Horas Incurridas'!$B$1</c:f>
              <c:strCache>
                <c:ptCount val="1"/>
                <c:pt idx="0">
                  <c:v>Horas Estimadas</c:v>
                </c:pt>
              </c:strCache>
            </c:strRef>
          </c:tx>
          <c:dLbls>
            <c:dLbl>
              <c:idx val="0"/>
              <c:layout>
                <c:manualLayout>
                  <c:x val="-2.5462668816040097E-17"/>
                  <c:y val="0.1111111111111111"/>
                </c:manualLayout>
              </c:layout>
              <c:showVal val="1"/>
            </c:dLbl>
            <c:dLbl>
              <c:idx val="1"/>
              <c:layout>
                <c:manualLayout>
                  <c:x val="0"/>
                  <c:y val="0.1111111111111111"/>
                </c:manualLayout>
              </c:layout>
              <c:showVal val="1"/>
            </c:dLbl>
            <c:txPr>
              <a:bodyPr/>
              <a:lstStyle/>
              <a:p>
                <a:pPr>
                  <a:defRPr>
                    <a:solidFill>
                      <a:schemeClr val="bg1"/>
                    </a:solidFill>
                  </a:defRPr>
                </a:pPr>
                <a:endParaRPr lang="es-AR"/>
              </a:p>
            </c:txPr>
            <c:showVal val="1"/>
          </c:dLbls>
          <c:cat>
            <c:strRef>
              <c:f>'Horas Incurridas'!$A$2:$A$3</c:f>
              <c:strCache>
                <c:ptCount val="2"/>
                <c:pt idx="0">
                  <c:v>Análisis</c:v>
                </c:pt>
                <c:pt idx="1">
                  <c:v>Diseño</c:v>
                </c:pt>
              </c:strCache>
            </c:strRef>
          </c:cat>
          <c:val>
            <c:numRef>
              <c:f>'Horas Incurridas'!$B$2:$B$3</c:f>
              <c:numCache>
                <c:formatCode>General</c:formatCode>
                <c:ptCount val="2"/>
                <c:pt idx="0">
                  <c:v>704</c:v>
                </c:pt>
                <c:pt idx="1">
                  <c:v>424</c:v>
                </c:pt>
              </c:numCache>
            </c:numRef>
          </c:val>
        </c:ser>
        <c:ser>
          <c:idx val="1"/>
          <c:order val="1"/>
          <c:tx>
            <c:strRef>
              <c:f>'Horas Incurridas'!$C$1</c:f>
              <c:strCache>
                <c:ptCount val="1"/>
                <c:pt idx="0">
                  <c:v>Horas Incurridas</c:v>
                </c:pt>
              </c:strCache>
            </c:strRef>
          </c:tx>
          <c:dLbls>
            <c:dLbl>
              <c:idx val="0"/>
              <c:layout>
                <c:manualLayout>
                  <c:x val="5.5555555555555558E-3"/>
                  <c:y val="0.1111111111111111"/>
                </c:manualLayout>
              </c:layout>
              <c:showVal val="1"/>
            </c:dLbl>
            <c:dLbl>
              <c:idx val="1"/>
              <c:layout>
                <c:manualLayout>
                  <c:x val="0"/>
                  <c:y val="8.7962962962963076E-2"/>
                </c:manualLayout>
              </c:layout>
              <c:showVal val="1"/>
            </c:dLbl>
            <c:txPr>
              <a:bodyPr/>
              <a:lstStyle/>
              <a:p>
                <a:pPr>
                  <a:defRPr>
                    <a:solidFill>
                      <a:schemeClr val="bg1"/>
                    </a:solidFill>
                  </a:defRPr>
                </a:pPr>
                <a:endParaRPr lang="es-AR"/>
              </a:p>
            </c:txPr>
            <c:showVal val="1"/>
          </c:dLbls>
          <c:cat>
            <c:strRef>
              <c:f>'Horas Incurridas'!$A$2:$A$3</c:f>
              <c:strCache>
                <c:ptCount val="2"/>
                <c:pt idx="0">
                  <c:v>Análisis</c:v>
                </c:pt>
                <c:pt idx="1">
                  <c:v>Diseño</c:v>
                </c:pt>
              </c:strCache>
            </c:strRef>
          </c:cat>
          <c:val>
            <c:numRef>
              <c:f>'Horas Incurridas'!$C$2:$C$3</c:f>
              <c:numCache>
                <c:formatCode>General</c:formatCode>
                <c:ptCount val="2"/>
                <c:pt idx="0">
                  <c:v>472</c:v>
                </c:pt>
                <c:pt idx="1">
                  <c:v>292</c:v>
                </c:pt>
              </c:numCache>
            </c:numRef>
          </c:val>
        </c:ser>
        <c:shape val="box"/>
        <c:axId val="90388352"/>
        <c:axId val="90389888"/>
        <c:axId val="0"/>
      </c:bar3DChart>
      <c:catAx>
        <c:axId val="90388352"/>
        <c:scaling>
          <c:orientation val="minMax"/>
        </c:scaling>
        <c:axPos val="b"/>
        <c:majorTickMark val="none"/>
        <c:tickLblPos val="nextTo"/>
        <c:crossAx val="90389888"/>
        <c:crosses val="autoZero"/>
        <c:auto val="1"/>
        <c:lblAlgn val="ctr"/>
        <c:lblOffset val="100"/>
      </c:catAx>
      <c:valAx>
        <c:axId val="90389888"/>
        <c:scaling>
          <c:orientation val="minMax"/>
        </c:scaling>
        <c:axPos val="l"/>
        <c:majorGridlines/>
        <c:title>
          <c:tx>
            <c:rich>
              <a:bodyPr rot="0" vert="horz"/>
              <a:lstStyle/>
              <a:p>
                <a:pPr>
                  <a:defRPr/>
                </a:pPr>
                <a:r>
                  <a:rPr lang="es-AR"/>
                  <a:t>Horas</a:t>
                </a:r>
              </a:p>
            </c:rich>
          </c:tx>
          <c:layout>
            <c:manualLayout>
              <c:xMode val="edge"/>
              <c:yMode val="edge"/>
              <c:x val="1.7642825896762936E-2"/>
              <c:y val="0.46087525517643635"/>
            </c:manualLayout>
          </c:layout>
        </c:title>
        <c:numFmt formatCode="General" sourceLinked="0"/>
        <c:tickLblPos val="nextTo"/>
        <c:crossAx val="90388352"/>
        <c:crosses val="autoZero"/>
        <c:crossBetween val="between"/>
      </c:valAx>
    </c:plotArea>
    <c:legend>
      <c:legendPos val="r"/>
      <c:layout/>
    </c:legend>
    <c:plotVisOnly val="1"/>
  </c:chart>
  <c:externalData r:id="rId1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s-AR"/>
  <c:clrMapOvr bg1="lt1" tx1="dk1" bg2="lt2" tx2="dk2" accent1="accent1" accent2="accent2" accent3="accent3" accent4="accent4" accent5="accent5" accent6="accent6" hlink="hlink" folHlink="folHlink"/>
  <c:chart>
    <c:autoTitleDeleted val="1"/>
    <c:view3D>
      <c:depthPercent val="100"/>
      <c:rAngAx val="1"/>
    </c:view3D>
    <c:plotArea>
      <c:layout/>
      <c:bar3DChart>
        <c:barDir val="col"/>
        <c:grouping val="clustered"/>
        <c:ser>
          <c:idx val="0"/>
          <c:order val="0"/>
          <c:tx>
            <c:strRef>
              <c:f>'Horas Incurridas'!$B$1</c:f>
              <c:strCache>
                <c:ptCount val="1"/>
                <c:pt idx="0">
                  <c:v>Horas Estimadas</c:v>
                </c:pt>
              </c:strCache>
            </c:strRef>
          </c:tx>
          <c:dLbls>
            <c:dLbl>
              <c:idx val="0"/>
              <c:layout>
                <c:manualLayout>
                  <c:x val="-2.5462668816040118E-17"/>
                  <c:y val="0.1111111111111111"/>
                </c:manualLayout>
              </c:layout>
              <c:showVal val="1"/>
            </c:dLbl>
            <c:dLbl>
              <c:idx val="1"/>
              <c:layout>
                <c:manualLayout>
                  <c:x val="0"/>
                  <c:y val="0.1111111111111111"/>
                </c:manualLayout>
              </c:layout>
              <c:showVal val="1"/>
            </c:dLbl>
            <c:txPr>
              <a:bodyPr/>
              <a:lstStyle/>
              <a:p>
                <a:pPr>
                  <a:defRPr>
                    <a:solidFill>
                      <a:schemeClr val="bg1"/>
                    </a:solidFill>
                  </a:defRPr>
                </a:pPr>
                <a:endParaRPr lang="es-AR"/>
              </a:p>
            </c:txPr>
            <c:showVal val="1"/>
          </c:dLbls>
          <c:cat>
            <c:strRef>
              <c:f>'Horas Incurridas'!$A$4</c:f>
              <c:strCache>
                <c:ptCount val="1"/>
                <c:pt idx="0">
                  <c:v>Desarrollo</c:v>
                </c:pt>
              </c:strCache>
            </c:strRef>
          </c:cat>
          <c:val>
            <c:numRef>
              <c:f>'Horas Incurridas'!$B$4</c:f>
              <c:numCache>
                <c:formatCode>General</c:formatCode>
                <c:ptCount val="1"/>
                <c:pt idx="0">
                  <c:v>1128</c:v>
                </c:pt>
              </c:numCache>
            </c:numRef>
          </c:val>
        </c:ser>
        <c:ser>
          <c:idx val="1"/>
          <c:order val="1"/>
          <c:tx>
            <c:strRef>
              <c:f>'Horas Incurridas'!$C$1</c:f>
              <c:strCache>
                <c:ptCount val="1"/>
                <c:pt idx="0">
                  <c:v>Horas Incurridas</c:v>
                </c:pt>
              </c:strCache>
            </c:strRef>
          </c:tx>
          <c:dLbls>
            <c:dLbl>
              <c:idx val="0"/>
              <c:layout>
                <c:manualLayout>
                  <c:x val="5.5555555555555558E-3"/>
                  <c:y val="0.1111111111111111"/>
                </c:manualLayout>
              </c:layout>
              <c:showVal val="1"/>
            </c:dLbl>
            <c:dLbl>
              <c:idx val="1"/>
              <c:layout>
                <c:manualLayout>
                  <c:x val="0"/>
                  <c:y val="8.796296296296309E-2"/>
                </c:manualLayout>
              </c:layout>
              <c:showVal val="1"/>
            </c:dLbl>
            <c:txPr>
              <a:bodyPr/>
              <a:lstStyle/>
              <a:p>
                <a:pPr>
                  <a:defRPr>
                    <a:solidFill>
                      <a:schemeClr val="bg1"/>
                    </a:solidFill>
                  </a:defRPr>
                </a:pPr>
                <a:endParaRPr lang="es-AR"/>
              </a:p>
            </c:txPr>
            <c:showVal val="1"/>
          </c:dLbls>
          <c:cat>
            <c:strRef>
              <c:f>'Horas Incurridas'!$A$4</c:f>
              <c:strCache>
                <c:ptCount val="1"/>
                <c:pt idx="0">
                  <c:v>Desarrollo</c:v>
                </c:pt>
              </c:strCache>
            </c:strRef>
          </c:cat>
          <c:val>
            <c:numRef>
              <c:f>'Horas Incurridas'!$C$4</c:f>
              <c:numCache>
                <c:formatCode>General</c:formatCode>
                <c:ptCount val="1"/>
                <c:pt idx="0">
                  <c:v>867</c:v>
                </c:pt>
              </c:numCache>
            </c:numRef>
          </c:val>
        </c:ser>
        <c:shape val="box"/>
        <c:axId val="90584576"/>
        <c:axId val="90586112"/>
        <c:axId val="0"/>
      </c:bar3DChart>
      <c:catAx>
        <c:axId val="90584576"/>
        <c:scaling>
          <c:orientation val="minMax"/>
        </c:scaling>
        <c:axPos val="b"/>
        <c:majorTickMark val="none"/>
        <c:tickLblPos val="nextTo"/>
        <c:crossAx val="90586112"/>
        <c:crosses val="autoZero"/>
        <c:auto val="1"/>
        <c:lblAlgn val="ctr"/>
        <c:lblOffset val="100"/>
      </c:catAx>
      <c:valAx>
        <c:axId val="90586112"/>
        <c:scaling>
          <c:orientation val="minMax"/>
        </c:scaling>
        <c:axPos val="l"/>
        <c:majorGridlines/>
        <c:title>
          <c:tx>
            <c:rich>
              <a:bodyPr rot="0" vert="horz"/>
              <a:lstStyle/>
              <a:p>
                <a:pPr>
                  <a:defRPr/>
                </a:pPr>
                <a:r>
                  <a:rPr lang="es-AR"/>
                  <a:t>Horas</a:t>
                </a:r>
              </a:p>
            </c:rich>
          </c:tx>
          <c:layout>
            <c:manualLayout>
              <c:xMode val="edge"/>
              <c:yMode val="edge"/>
              <c:x val="1.7642825896762943E-2"/>
              <c:y val="0.46087525517643635"/>
            </c:manualLayout>
          </c:layout>
        </c:title>
        <c:numFmt formatCode="General" sourceLinked="0"/>
        <c:tickLblPos val="nextTo"/>
        <c:crossAx val="90584576"/>
        <c:crosses val="autoZero"/>
        <c:crossBetween val="between"/>
      </c:valAx>
    </c:plotArea>
    <c:legend>
      <c:legendPos val="r"/>
      <c:layout/>
    </c:legend>
    <c:plotVisOnly val="1"/>
  </c:chart>
  <c:externalData r:id="rId2"/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s-AR"/>
  <c:clrMapOvr bg1="lt1" tx1="dk1" bg2="lt2" tx2="dk2" accent1="accent1" accent2="accent2" accent3="accent3" accent4="accent4" accent5="accent5" accent6="accent6" hlink="hlink" folHlink="folHlink"/>
  <c:chart>
    <c:autoTitleDeleted val="1"/>
    <c:view3D>
      <c:depthPercent val="100"/>
      <c:rAngAx val="1"/>
    </c:view3D>
    <c:plotArea>
      <c:layout/>
      <c:bar3DChart>
        <c:barDir val="col"/>
        <c:grouping val="clustered"/>
        <c:ser>
          <c:idx val="0"/>
          <c:order val="0"/>
          <c:tx>
            <c:strRef>
              <c:f>'Horas Incurridas'!$B$1</c:f>
              <c:strCache>
                <c:ptCount val="1"/>
                <c:pt idx="0">
                  <c:v>Horas Estimadas</c:v>
                </c:pt>
              </c:strCache>
            </c:strRef>
          </c:tx>
          <c:dLbls>
            <c:dLbl>
              <c:idx val="0"/>
              <c:layout>
                <c:manualLayout>
                  <c:x val="-2.5462668816040097E-17"/>
                  <c:y val="0.1111111111111111"/>
                </c:manualLayout>
              </c:layout>
              <c:showVal val="1"/>
            </c:dLbl>
            <c:dLbl>
              <c:idx val="1"/>
              <c:layout>
                <c:manualLayout>
                  <c:x val="0"/>
                  <c:y val="0.1111111111111111"/>
                </c:manualLayout>
              </c:layout>
              <c:showVal val="1"/>
            </c:dLbl>
            <c:dLbl>
              <c:idx val="2"/>
              <c:layout>
                <c:manualLayout>
                  <c:x val="8.3333333333333367E-3"/>
                  <c:y val="0.10648148148148159"/>
                </c:manualLayout>
              </c:layout>
              <c:showVal val="1"/>
            </c:dLbl>
            <c:txPr>
              <a:bodyPr/>
              <a:lstStyle/>
              <a:p>
                <a:pPr>
                  <a:defRPr>
                    <a:solidFill>
                      <a:schemeClr val="bg1"/>
                    </a:solidFill>
                  </a:defRPr>
                </a:pPr>
                <a:endParaRPr lang="es-AR"/>
              </a:p>
            </c:txPr>
            <c:showVal val="1"/>
          </c:dLbls>
          <c:cat>
            <c:strRef>
              <c:f>'Horas Incurridas'!$A$6:$A$8</c:f>
              <c:strCache>
                <c:ptCount val="3"/>
                <c:pt idx="0">
                  <c:v>Ciclo 1</c:v>
                </c:pt>
                <c:pt idx="1">
                  <c:v>Ciclo 2</c:v>
                </c:pt>
                <c:pt idx="2">
                  <c:v>Ciclo 3</c:v>
                </c:pt>
              </c:strCache>
            </c:strRef>
          </c:cat>
          <c:val>
            <c:numRef>
              <c:f>'Horas Incurridas'!$B$6:$B$8</c:f>
              <c:numCache>
                <c:formatCode>General</c:formatCode>
                <c:ptCount val="3"/>
                <c:pt idx="0">
                  <c:v>200</c:v>
                </c:pt>
                <c:pt idx="1">
                  <c:v>200</c:v>
                </c:pt>
                <c:pt idx="2">
                  <c:v>200</c:v>
                </c:pt>
              </c:numCache>
            </c:numRef>
          </c:val>
        </c:ser>
        <c:ser>
          <c:idx val="1"/>
          <c:order val="1"/>
          <c:tx>
            <c:strRef>
              <c:f>'Horas Incurridas'!$C$1</c:f>
              <c:strCache>
                <c:ptCount val="1"/>
                <c:pt idx="0">
                  <c:v>Horas Incurridas</c:v>
                </c:pt>
              </c:strCache>
            </c:strRef>
          </c:tx>
          <c:dLbls>
            <c:dLbl>
              <c:idx val="0"/>
              <c:layout>
                <c:manualLayout>
                  <c:x val="0"/>
                  <c:y val="9.7222222222222224E-2"/>
                </c:manualLayout>
              </c:layout>
              <c:showVal val="1"/>
            </c:dLbl>
            <c:dLbl>
              <c:idx val="1"/>
              <c:layout>
                <c:manualLayout>
                  <c:x val="0"/>
                  <c:y val="8.7962962962963076E-2"/>
                </c:manualLayout>
              </c:layout>
              <c:showVal val="1"/>
            </c:dLbl>
            <c:dLbl>
              <c:idx val="2"/>
              <c:layout>
                <c:manualLayout>
                  <c:x val="2.7777777777777835E-3"/>
                  <c:y val="9.7222222222222224E-2"/>
                </c:manualLayout>
              </c:layout>
              <c:showVal val="1"/>
            </c:dLbl>
            <c:txPr>
              <a:bodyPr/>
              <a:lstStyle/>
              <a:p>
                <a:pPr>
                  <a:defRPr>
                    <a:solidFill>
                      <a:schemeClr val="bg1"/>
                    </a:solidFill>
                  </a:defRPr>
                </a:pPr>
                <a:endParaRPr lang="es-AR"/>
              </a:p>
            </c:txPr>
            <c:showVal val="1"/>
          </c:dLbls>
          <c:cat>
            <c:strRef>
              <c:f>'Horas Incurridas'!$A$6:$A$8</c:f>
              <c:strCache>
                <c:ptCount val="3"/>
                <c:pt idx="0">
                  <c:v>Ciclo 1</c:v>
                </c:pt>
                <c:pt idx="1">
                  <c:v>Ciclo 2</c:v>
                </c:pt>
                <c:pt idx="2">
                  <c:v>Ciclo 3</c:v>
                </c:pt>
              </c:strCache>
            </c:strRef>
          </c:cat>
          <c:val>
            <c:numRef>
              <c:f>'Horas Incurridas'!$C$6:$C$8</c:f>
              <c:numCache>
                <c:formatCode>General</c:formatCode>
                <c:ptCount val="3"/>
                <c:pt idx="0">
                  <c:v>103</c:v>
                </c:pt>
                <c:pt idx="1">
                  <c:v>149</c:v>
                </c:pt>
                <c:pt idx="2">
                  <c:v>121</c:v>
                </c:pt>
              </c:numCache>
            </c:numRef>
          </c:val>
        </c:ser>
        <c:shape val="box"/>
        <c:axId val="90690688"/>
        <c:axId val="90692224"/>
        <c:axId val="0"/>
      </c:bar3DChart>
      <c:catAx>
        <c:axId val="90690688"/>
        <c:scaling>
          <c:orientation val="minMax"/>
        </c:scaling>
        <c:axPos val="b"/>
        <c:majorTickMark val="none"/>
        <c:tickLblPos val="nextTo"/>
        <c:crossAx val="90692224"/>
        <c:crosses val="autoZero"/>
        <c:auto val="1"/>
        <c:lblAlgn val="ctr"/>
        <c:lblOffset val="100"/>
      </c:catAx>
      <c:valAx>
        <c:axId val="90692224"/>
        <c:scaling>
          <c:orientation val="minMax"/>
        </c:scaling>
        <c:axPos val="l"/>
        <c:majorGridlines/>
        <c:title>
          <c:tx>
            <c:rich>
              <a:bodyPr rot="0" vert="horz"/>
              <a:lstStyle/>
              <a:p>
                <a:pPr>
                  <a:defRPr/>
                </a:pPr>
                <a:r>
                  <a:rPr lang="es-AR"/>
                  <a:t>Horas</a:t>
                </a:r>
              </a:p>
            </c:rich>
          </c:tx>
          <c:layout>
            <c:manualLayout>
              <c:xMode val="edge"/>
              <c:yMode val="edge"/>
              <c:x val="1.7642825896762936E-2"/>
              <c:y val="0.46087525517643635"/>
            </c:manualLayout>
          </c:layout>
        </c:title>
        <c:numFmt formatCode="General" sourceLinked="0"/>
        <c:tickLblPos val="nextTo"/>
        <c:crossAx val="90690688"/>
        <c:crosses val="autoZero"/>
        <c:crossBetween val="between"/>
      </c:valAx>
    </c:plotArea>
    <c:legend>
      <c:legendPos val="r"/>
      <c:layout/>
    </c:legend>
    <c:plotVisOnly val="1"/>
  </c:chart>
  <c:externalData r:id="rId2"/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s-AR"/>
  <c:chart>
    <c:autoTitleDeleted val="1"/>
    <c:plotArea>
      <c:layout/>
      <c:barChart>
        <c:barDir val="col"/>
        <c:grouping val="clustered"/>
        <c:ser>
          <c:idx val="0"/>
          <c:order val="0"/>
          <c:tx>
            <c:strRef>
              <c:f>'Horas Incurridas'!$D$1</c:f>
              <c:strCache>
                <c:ptCount val="1"/>
                <c:pt idx="0">
                  <c:v>Desvio</c:v>
                </c:pt>
              </c:strCache>
            </c:strRef>
          </c:tx>
          <c:dLbls>
            <c:dLbl>
              <c:idx val="0"/>
              <c:layout>
                <c:manualLayout>
                  <c:x val="-2.5314804169280824E-3"/>
                  <c:y val="0.13602272834175283"/>
                </c:manualLayout>
              </c:layout>
              <c:dLblPos val="outEnd"/>
              <c:showVal val="1"/>
            </c:dLbl>
            <c:dLbl>
              <c:idx val="1"/>
              <c:layout>
                <c:manualLayout>
                  <c:x val="2.8007402675698637E-3"/>
                  <c:y val="0.12407416814833636"/>
                </c:manualLayout>
              </c:layout>
              <c:dLblPos val="outEnd"/>
              <c:showVal val="1"/>
            </c:dLbl>
            <c:dLbl>
              <c:idx val="2"/>
              <c:layout>
                <c:manualLayout>
                  <c:x val="-3.2639547748527999E-4"/>
                  <c:y val="0.14061618641755813"/>
                </c:manualLayout>
              </c:layout>
              <c:dLblPos val="outEnd"/>
              <c:showVal val="1"/>
            </c:dLbl>
            <c:dLbl>
              <c:idx val="3"/>
              <c:layout>
                <c:manualLayout>
                  <c:x val="0"/>
                  <c:y val="0.10991636798088412"/>
                </c:manualLayout>
              </c:layout>
              <c:showVal val="1"/>
            </c:dLbl>
            <c:txPr>
              <a:bodyPr/>
              <a:lstStyle/>
              <a:p>
                <a:pPr>
                  <a:defRPr b="1">
                    <a:solidFill>
                      <a:schemeClr val="bg1"/>
                    </a:solidFill>
                  </a:defRPr>
                </a:pPr>
                <a:endParaRPr lang="es-AR"/>
              </a:p>
            </c:txPr>
            <c:showVal val="1"/>
          </c:dLbls>
          <c:cat>
            <c:strRef>
              <c:f>'Horas Incurridas'!$A$2:$A$5</c:f>
              <c:strCache>
                <c:ptCount val="4"/>
                <c:pt idx="0">
                  <c:v>Análisis</c:v>
                </c:pt>
                <c:pt idx="1">
                  <c:v>Diseño</c:v>
                </c:pt>
                <c:pt idx="2">
                  <c:v>Desarrollo</c:v>
                </c:pt>
                <c:pt idx="3">
                  <c:v>Testing</c:v>
                </c:pt>
              </c:strCache>
            </c:strRef>
          </c:cat>
          <c:val>
            <c:numRef>
              <c:f>'Horas Incurridas'!$D$2:$D$5</c:f>
              <c:numCache>
                <c:formatCode>General</c:formatCode>
                <c:ptCount val="4"/>
                <c:pt idx="0">
                  <c:v>-232</c:v>
                </c:pt>
                <c:pt idx="1">
                  <c:v>-132</c:v>
                </c:pt>
                <c:pt idx="2">
                  <c:v>-261</c:v>
                </c:pt>
                <c:pt idx="3">
                  <c:v>-227</c:v>
                </c:pt>
              </c:numCache>
            </c:numRef>
          </c:val>
        </c:ser>
        <c:axId val="90642688"/>
        <c:axId val="90006272"/>
      </c:barChart>
      <c:catAx>
        <c:axId val="90642688"/>
        <c:scaling>
          <c:orientation val="minMax"/>
        </c:scaling>
        <c:axPos val="b"/>
        <c:numFmt formatCode="General" sourceLinked="1"/>
        <c:tickLblPos val="nextTo"/>
        <c:txPr>
          <a:bodyPr/>
          <a:lstStyle/>
          <a:p>
            <a:pPr>
              <a:defRPr>
                <a:solidFill>
                  <a:schemeClr val="bg1"/>
                </a:solidFill>
              </a:defRPr>
            </a:pPr>
            <a:endParaRPr lang="es-AR"/>
          </a:p>
        </c:txPr>
        <c:crossAx val="90006272"/>
        <c:crosses val="autoZero"/>
        <c:auto val="1"/>
        <c:lblAlgn val="ctr"/>
        <c:lblOffset val="100"/>
      </c:catAx>
      <c:valAx>
        <c:axId val="90006272"/>
        <c:scaling>
          <c:orientation val="minMax"/>
        </c:scaling>
        <c:axPos val="l"/>
        <c:majorGridlines/>
        <c:title>
          <c:tx>
            <c:rich>
              <a:bodyPr rot="0" vert="horz"/>
              <a:lstStyle/>
              <a:p>
                <a:pPr>
                  <a:defRPr/>
                </a:pPr>
                <a:r>
                  <a:rPr lang="es-AR"/>
                  <a:t>Horas</a:t>
                </a:r>
              </a:p>
            </c:rich>
          </c:tx>
          <c:layout>
            <c:manualLayout>
              <c:xMode val="edge"/>
              <c:yMode val="edge"/>
              <c:x val="1.5093902350157024E-3"/>
              <c:y val="0.4087400152817488"/>
            </c:manualLayout>
          </c:layout>
        </c:title>
        <c:numFmt formatCode="General" sourceLinked="1"/>
        <c:tickLblPos val="nextTo"/>
        <c:crossAx val="90642688"/>
        <c:crosses val="autoZero"/>
        <c:crossBetween val="between"/>
      </c:valAx>
    </c:plotArea>
    <c:legend>
      <c:legendPos val="r"/>
      <c:layout/>
    </c:legend>
    <c:plotVisOnly val="1"/>
    <c:dispBlanksAs val="gap"/>
  </c:chart>
  <c:externalData r:id="rId1"/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s-AR"/>
  <c:chart>
    <c:view3D>
      <c:depthPercent val="100"/>
      <c:rAngAx val="1"/>
    </c:view3D>
    <c:plotArea>
      <c:layout/>
      <c:bar3DChart>
        <c:barDir val="col"/>
        <c:grouping val="clustered"/>
        <c:ser>
          <c:idx val="0"/>
          <c:order val="0"/>
          <c:tx>
            <c:strRef>
              <c:f>Testing!$D$15</c:f>
              <c:strCache>
                <c:ptCount val="1"/>
                <c:pt idx="0">
                  <c:v>Alta</c:v>
                </c:pt>
              </c:strCache>
            </c:strRef>
          </c:tx>
          <c:dLbls>
            <c:showVal val="1"/>
          </c:dLbls>
          <c:cat>
            <c:strRef>
              <c:f>Testing!$E$14:$G$14</c:f>
              <c:strCache>
                <c:ptCount val="3"/>
                <c:pt idx="0">
                  <c:v>Ciclo 1</c:v>
                </c:pt>
                <c:pt idx="1">
                  <c:v>Ciclo 2</c:v>
                </c:pt>
                <c:pt idx="2">
                  <c:v>Ciclo 3</c:v>
                </c:pt>
              </c:strCache>
            </c:strRef>
          </c:cat>
          <c:val>
            <c:numRef>
              <c:f>Testing!$E$15:$G$15</c:f>
              <c:numCache>
                <c:formatCode>General</c:formatCode>
                <c:ptCount val="3"/>
                <c:pt idx="0">
                  <c:v>5</c:v>
                </c:pt>
                <c:pt idx="1">
                  <c:v>3</c:v>
                </c:pt>
                <c:pt idx="2">
                  <c:v>0</c:v>
                </c:pt>
              </c:numCache>
            </c:numRef>
          </c:val>
        </c:ser>
        <c:ser>
          <c:idx val="1"/>
          <c:order val="1"/>
          <c:tx>
            <c:strRef>
              <c:f>Testing!$D$16</c:f>
              <c:strCache>
                <c:ptCount val="1"/>
                <c:pt idx="0">
                  <c:v>Media</c:v>
                </c:pt>
              </c:strCache>
            </c:strRef>
          </c:tx>
          <c:dLbls>
            <c:showVal val="1"/>
          </c:dLbls>
          <c:cat>
            <c:strRef>
              <c:f>Testing!$E$14:$G$14</c:f>
              <c:strCache>
                <c:ptCount val="3"/>
                <c:pt idx="0">
                  <c:v>Ciclo 1</c:v>
                </c:pt>
                <c:pt idx="1">
                  <c:v>Ciclo 2</c:v>
                </c:pt>
                <c:pt idx="2">
                  <c:v>Ciclo 3</c:v>
                </c:pt>
              </c:strCache>
            </c:strRef>
          </c:cat>
          <c:val>
            <c:numRef>
              <c:f>Testing!$E$16:$G$16</c:f>
              <c:numCache>
                <c:formatCode>General</c:formatCode>
                <c:ptCount val="3"/>
                <c:pt idx="0">
                  <c:v>26</c:v>
                </c:pt>
                <c:pt idx="1">
                  <c:v>15</c:v>
                </c:pt>
                <c:pt idx="2">
                  <c:v>4</c:v>
                </c:pt>
              </c:numCache>
            </c:numRef>
          </c:val>
        </c:ser>
        <c:ser>
          <c:idx val="2"/>
          <c:order val="2"/>
          <c:tx>
            <c:strRef>
              <c:f>Testing!$D$17</c:f>
              <c:strCache>
                <c:ptCount val="1"/>
                <c:pt idx="0">
                  <c:v>Baja</c:v>
                </c:pt>
              </c:strCache>
            </c:strRef>
          </c:tx>
          <c:dLbls>
            <c:showVal val="1"/>
          </c:dLbls>
          <c:cat>
            <c:strRef>
              <c:f>Testing!$E$14:$G$14</c:f>
              <c:strCache>
                <c:ptCount val="3"/>
                <c:pt idx="0">
                  <c:v>Ciclo 1</c:v>
                </c:pt>
                <c:pt idx="1">
                  <c:v>Ciclo 2</c:v>
                </c:pt>
                <c:pt idx="2">
                  <c:v>Ciclo 3</c:v>
                </c:pt>
              </c:strCache>
            </c:strRef>
          </c:cat>
          <c:val>
            <c:numRef>
              <c:f>Testing!$E$17:$G$17</c:f>
              <c:numCache>
                <c:formatCode>General</c:formatCode>
                <c:ptCount val="3"/>
                <c:pt idx="0">
                  <c:v>36</c:v>
                </c:pt>
                <c:pt idx="1">
                  <c:v>56</c:v>
                </c:pt>
                <c:pt idx="2">
                  <c:v>18</c:v>
                </c:pt>
              </c:numCache>
            </c:numRef>
          </c:val>
        </c:ser>
        <c:shape val="box"/>
        <c:axId val="70717440"/>
        <c:axId val="70720896"/>
        <c:axId val="0"/>
      </c:bar3DChart>
      <c:catAx>
        <c:axId val="70717440"/>
        <c:scaling>
          <c:orientation val="minMax"/>
        </c:scaling>
        <c:axPos val="b"/>
        <c:numFmt formatCode="General" sourceLinked="1"/>
        <c:tickLblPos val="nextTo"/>
        <c:crossAx val="70720896"/>
        <c:crosses val="autoZero"/>
        <c:auto val="1"/>
        <c:lblAlgn val="ctr"/>
        <c:lblOffset val="100"/>
      </c:catAx>
      <c:valAx>
        <c:axId val="70720896"/>
        <c:scaling>
          <c:orientation val="minMax"/>
        </c:scaling>
        <c:axPos val="l"/>
        <c:majorGridlines/>
        <c:title>
          <c:tx>
            <c:rich>
              <a:bodyPr rot="0" vert="horz"/>
              <a:lstStyle/>
              <a:p>
                <a:pPr>
                  <a:defRPr/>
                </a:pPr>
                <a:r>
                  <a:rPr lang="en-US"/>
                  <a:t>Cantidad incidencias</a:t>
                </a:r>
              </a:p>
            </c:rich>
          </c:tx>
          <c:layout/>
        </c:title>
        <c:numFmt formatCode="General" sourceLinked="1"/>
        <c:tickLblPos val="nextTo"/>
        <c:crossAx val="70717440"/>
        <c:crosses val="autoZero"/>
        <c:crossBetween val="between"/>
      </c:valAx>
      <c:spPr>
        <a:noFill/>
        <a:ln w="25400">
          <a:noFill/>
        </a:ln>
      </c:spPr>
    </c:plotArea>
    <c:legend>
      <c:legendPos val="r"/>
      <c:layout/>
    </c:legend>
    <c:plotVisOnly val="1"/>
    <c:dispBlanksAs val="gap"/>
  </c:chart>
  <c:externalData r:id="rId1"/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s-AR"/>
  <c:chart>
    <c:autoTitleDeleted val="1"/>
    <c:view3D>
      <c:rAngAx val="1"/>
    </c:view3D>
    <c:plotArea>
      <c:layout/>
      <c:bar3DChart>
        <c:barDir val="col"/>
        <c:grouping val="clustered"/>
        <c:ser>
          <c:idx val="0"/>
          <c:order val="0"/>
          <c:tx>
            <c:strRef>
              <c:f>'Horas Incurridas'!$B$1</c:f>
              <c:strCache>
                <c:ptCount val="1"/>
                <c:pt idx="0">
                  <c:v>Horas Estimadas</c:v>
                </c:pt>
              </c:strCache>
            </c:strRef>
          </c:tx>
          <c:cat>
            <c:strRef>
              <c:f>'Horas Incurridas'!$A$2:$A$4</c:f>
              <c:strCache>
                <c:ptCount val="3"/>
                <c:pt idx="0">
                  <c:v>Ciclo 1</c:v>
                </c:pt>
                <c:pt idx="1">
                  <c:v>Ciclo 2</c:v>
                </c:pt>
                <c:pt idx="2">
                  <c:v>Ciclo 3</c:v>
                </c:pt>
              </c:strCache>
            </c:strRef>
          </c:cat>
          <c:val>
            <c:numRef>
              <c:f>'Horas Incurridas'!$B$2:$B$4</c:f>
              <c:numCache>
                <c:formatCode>General</c:formatCode>
                <c:ptCount val="3"/>
                <c:pt idx="0">
                  <c:v>43</c:v>
                </c:pt>
                <c:pt idx="1">
                  <c:v>57</c:v>
                </c:pt>
                <c:pt idx="2">
                  <c:v>16</c:v>
                </c:pt>
              </c:numCache>
            </c:numRef>
          </c:val>
        </c:ser>
        <c:ser>
          <c:idx val="1"/>
          <c:order val="1"/>
          <c:tx>
            <c:strRef>
              <c:f>'Horas Incurridas'!$C$1</c:f>
              <c:strCache>
                <c:ptCount val="1"/>
                <c:pt idx="0">
                  <c:v>Horas Incurridas</c:v>
                </c:pt>
              </c:strCache>
            </c:strRef>
          </c:tx>
          <c:cat>
            <c:strRef>
              <c:f>'Horas Incurridas'!$A$2:$A$4</c:f>
              <c:strCache>
                <c:ptCount val="3"/>
                <c:pt idx="0">
                  <c:v>Ciclo 1</c:v>
                </c:pt>
                <c:pt idx="1">
                  <c:v>Ciclo 2</c:v>
                </c:pt>
                <c:pt idx="2">
                  <c:v>Ciclo 3</c:v>
                </c:pt>
              </c:strCache>
            </c:strRef>
          </c:cat>
          <c:val>
            <c:numRef>
              <c:f>'Horas Incurridas'!$C$2:$C$4</c:f>
              <c:numCache>
                <c:formatCode>General</c:formatCode>
                <c:ptCount val="3"/>
                <c:pt idx="0">
                  <c:v>31</c:v>
                </c:pt>
                <c:pt idx="1">
                  <c:v>49</c:v>
                </c:pt>
                <c:pt idx="2">
                  <c:v>9</c:v>
                </c:pt>
              </c:numCache>
            </c:numRef>
          </c:val>
        </c:ser>
        <c:shape val="box"/>
        <c:axId val="104767872"/>
        <c:axId val="106656128"/>
        <c:axId val="0"/>
      </c:bar3DChart>
      <c:catAx>
        <c:axId val="104767872"/>
        <c:scaling>
          <c:orientation val="minMax"/>
        </c:scaling>
        <c:axPos val="b"/>
        <c:majorTickMark val="none"/>
        <c:tickLblPos val="nextTo"/>
        <c:crossAx val="106656128"/>
        <c:crosses val="autoZero"/>
        <c:auto val="1"/>
        <c:lblAlgn val="ctr"/>
        <c:lblOffset val="100"/>
      </c:catAx>
      <c:valAx>
        <c:axId val="106656128"/>
        <c:scaling>
          <c:orientation val="minMax"/>
        </c:scaling>
        <c:axPos val="l"/>
        <c:majorGridlines/>
        <c:title>
          <c:tx>
            <c:rich>
              <a:bodyPr rot="0" vert="horz"/>
              <a:lstStyle/>
              <a:p>
                <a:pPr>
                  <a:defRPr/>
                </a:pPr>
                <a:r>
                  <a:rPr lang="en-US"/>
                  <a:t>Horas</a:t>
                </a:r>
              </a:p>
            </c:rich>
          </c:tx>
          <c:layout>
            <c:manualLayout>
              <c:xMode val="edge"/>
              <c:yMode val="edge"/>
              <c:x val="1.6216933557462624E-2"/>
              <c:y val="0.43024874184304968"/>
            </c:manualLayout>
          </c:layout>
        </c:title>
        <c:numFmt formatCode="General" sourceLinked="1"/>
        <c:tickLblPos val="nextTo"/>
        <c:crossAx val="104767872"/>
        <c:crosses val="autoZero"/>
        <c:crossBetween val="between"/>
      </c:valAx>
    </c:plotArea>
    <c:legend>
      <c:legendPos val="r"/>
      <c:layout/>
    </c:legend>
    <c:plotVisOnly val="1"/>
  </c:chart>
  <c:externalData r:id="rId1"/>
</c:chartSpac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CD1BE0-05F7-4A60-8F87-F08E4B1E6FFA}" type="datetimeFigureOut">
              <a:rPr lang="es-AR" smtClean="0"/>
              <a:pPr/>
              <a:t>11/10/2011</a:t>
            </a:fld>
            <a:endParaRPr lang="es-AR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AR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137CBA-E33B-4128-8C84-4ABC742AB433}" type="slidenum">
              <a:rPr lang="es-AR" smtClean="0"/>
              <a:pPr/>
              <a:t>‹Nº›</a:t>
            </a:fld>
            <a:endParaRPr lang="es-A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A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137CBA-E33B-4128-8C84-4ABC742AB433}" type="slidenum">
              <a:rPr lang="es-AR" smtClean="0"/>
              <a:pPr/>
              <a:t>31</a:t>
            </a:fld>
            <a:endParaRPr lang="es-A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pPr/>
              <a:t>11/10/2011</a:t>
            </a:fld>
            <a:endParaRPr lang="es-ES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‹Nº›</a:t>
            </a:fld>
            <a:endParaRPr lang="es-E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pPr/>
              <a:t>11/10/2011</a:t>
            </a:fld>
            <a:endParaRPr lang="es-ES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‹Nº›</a:t>
            </a:fld>
            <a:endParaRPr lang="es-E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pPr/>
              <a:t>11/10/2011</a:t>
            </a:fld>
            <a:endParaRPr lang="es-ES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‹Nº›</a:t>
            </a:fld>
            <a:endParaRPr lang="es-E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pPr/>
              <a:t>11/10/2011</a:t>
            </a:fld>
            <a:endParaRPr lang="es-ES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‹Nº›</a:t>
            </a:fld>
            <a:endParaRPr lang="es-E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pPr/>
              <a:t>11/10/2011</a:t>
            </a:fld>
            <a:endParaRPr lang="es-ES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‹Nº›</a:t>
            </a:fld>
            <a:endParaRPr lang="es-E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pPr/>
              <a:t>11/10/2011</a:t>
            </a:fld>
            <a:endParaRPr lang="es-ES" dirty="0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‹Nº›</a:t>
            </a:fld>
            <a:endParaRPr lang="es-E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pPr/>
              <a:t>11/10/2011</a:t>
            </a:fld>
            <a:endParaRPr lang="es-ES" dirty="0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‹Nº›</a:t>
            </a:fld>
            <a:endParaRPr lang="es-E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pPr/>
              <a:t>11/10/2011</a:t>
            </a:fld>
            <a:endParaRPr lang="es-ES" dirty="0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‹Nº›</a:t>
            </a:fld>
            <a:endParaRPr lang="es-E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pPr/>
              <a:t>11/10/2011</a:t>
            </a:fld>
            <a:endParaRPr lang="es-ES" dirty="0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‹Nº›</a:t>
            </a:fld>
            <a:endParaRPr lang="es-E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pPr/>
              <a:t>11/10/2011</a:t>
            </a:fld>
            <a:endParaRPr lang="es-ES" dirty="0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‹Nº›</a:t>
            </a:fld>
            <a:endParaRPr lang="es-E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 dirty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pPr/>
              <a:t>11/10/2011</a:t>
            </a:fld>
            <a:endParaRPr lang="es-ES" dirty="0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‹Nº›</a:t>
            </a:fld>
            <a:endParaRPr lang="es-E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847CFC-816F-41D0-AAC0-9BF4FEBC753E}" type="datetimeFigureOut">
              <a:rPr lang="es-ES" smtClean="0"/>
              <a:pPr/>
              <a:t>11/10/2011</a:t>
            </a:fld>
            <a:endParaRPr lang="es-ES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2FADFE-3B8F-471C-ABF0-DBC7717ECBBC}" type="slidenum">
              <a:rPr lang="es-ES" smtClean="0"/>
              <a:pPr/>
              <a:t>‹Nº›</a:t>
            </a:fld>
            <a:endParaRPr lang="es-E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196752"/>
            <a:ext cx="8229600" cy="504056"/>
          </a:xfrm>
        </p:spPr>
        <p:txBody>
          <a:bodyPr>
            <a:normAutofit fontScale="90000"/>
          </a:bodyPr>
          <a:lstStyle/>
          <a:p>
            <a:r>
              <a:rPr lang="es-ES_tradnl" dirty="0" smtClean="0"/>
              <a:t>Principales Características</a:t>
            </a:r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2060848"/>
            <a:ext cx="8229600" cy="4392488"/>
          </a:xfrm>
        </p:spPr>
        <p:txBody>
          <a:bodyPr/>
          <a:lstStyle/>
          <a:p>
            <a:r>
              <a:rPr lang="es-AR" dirty="0" smtClean="0"/>
              <a:t>Generación de reportes</a:t>
            </a:r>
            <a:endParaRPr lang="es-AR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87624" y="3068960"/>
            <a:ext cx="7077778" cy="2304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196752"/>
            <a:ext cx="8229600" cy="504056"/>
          </a:xfrm>
        </p:spPr>
        <p:txBody>
          <a:bodyPr>
            <a:normAutofit fontScale="90000"/>
          </a:bodyPr>
          <a:lstStyle/>
          <a:p>
            <a:r>
              <a:rPr lang="es-ES_tradnl" dirty="0" smtClean="0"/>
              <a:t>Principales Características</a:t>
            </a:r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2060848"/>
            <a:ext cx="8229600" cy="4392488"/>
          </a:xfrm>
        </p:spPr>
        <p:txBody>
          <a:bodyPr/>
          <a:lstStyle/>
          <a:p>
            <a:r>
              <a:rPr lang="es-AR" dirty="0" smtClean="0"/>
              <a:t>Gestión de usuarios</a:t>
            </a:r>
          </a:p>
          <a:p>
            <a:pPr lvl="1" fontAlgn="base"/>
            <a:r>
              <a:rPr lang="es-ES_tradnl" sz="1600" dirty="0" smtClean="0"/>
              <a:t>Distintos perfiles de usuario</a:t>
            </a:r>
            <a:endParaRPr lang="es-AR" sz="1600" dirty="0" smtClean="0"/>
          </a:p>
          <a:p>
            <a:pPr lvl="1" fontAlgn="base"/>
            <a:r>
              <a:rPr lang="es-ES_tradnl" sz="1600" dirty="0" smtClean="0"/>
              <a:t>Roles</a:t>
            </a:r>
            <a:endParaRPr lang="es-AR" sz="1600" dirty="0" smtClean="0"/>
          </a:p>
          <a:p>
            <a:pPr lvl="1" fontAlgn="base"/>
            <a:r>
              <a:rPr lang="es-AR" sz="1600" dirty="0" smtClean="0"/>
              <a:t>Accesos</a:t>
            </a:r>
          </a:p>
          <a:p>
            <a:endParaRPr lang="es-AR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07904" y="3068960"/>
            <a:ext cx="4824536" cy="3263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196752"/>
            <a:ext cx="8229600" cy="504056"/>
          </a:xfrm>
        </p:spPr>
        <p:txBody>
          <a:bodyPr>
            <a:normAutofit fontScale="90000"/>
          </a:bodyPr>
          <a:lstStyle/>
          <a:p>
            <a:r>
              <a:rPr lang="es-AR" smtClean="0"/>
              <a:t>Agenda</a:t>
            </a:r>
            <a:endParaRPr lang="es-AR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2060848"/>
            <a:ext cx="8229600" cy="4392488"/>
          </a:xfrm>
        </p:spPr>
        <p:txBody>
          <a:bodyPr>
            <a:normAutofit lnSpcReduction="10000"/>
          </a:bodyPr>
          <a:lstStyle/>
          <a:p>
            <a:r>
              <a:rPr lang="es-AR" dirty="0" smtClean="0"/>
              <a:t>Inicio del Proyecto</a:t>
            </a:r>
          </a:p>
          <a:p>
            <a:r>
              <a:rPr lang="es-AR" dirty="0" smtClean="0"/>
              <a:t>Organización del Equipo</a:t>
            </a:r>
          </a:p>
          <a:p>
            <a:r>
              <a:rPr lang="es-AR" dirty="0" smtClean="0"/>
              <a:t>Análisis</a:t>
            </a:r>
          </a:p>
          <a:p>
            <a:r>
              <a:rPr lang="es-AR" dirty="0" smtClean="0"/>
              <a:t>Elección de Tecnología</a:t>
            </a:r>
          </a:p>
          <a:p>
            <a:r>
              <a:rPr lang="es-AR" dirty="0" smtClean="0"/>
              <a:t>Esfuerzo</a:t>
            </a:r>
          </a:p>
          <a:p>
            <a:r>
              <a:rPr lang="es-AR" dirty="0" smtClean="0"/>
              <a:t>Testing</a:t>
            </a:r>
          </a:p>
          <a:p>
            <a:r>
              <a:rPr lang="es-AR" dirty="0" smtClean="0"/>
              <a:t>Costos</a:t>
            </a:r>
          </a:p>
          <a:p>
            <a:r>
              <a:rPr lang="es-AR" dirty="0" smtClean="0"/>
              <a:t>Conclusiones</a:t>
            </a:r>
          </a:p>
          <a:p>
            <a:endParaRPr lang="es-AR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196752"/>
            <a:ext cx="8229600" cy="504056"/>
          </a:xfrm>
        </p:spPr>
        <p:txBody>
          <a:bodyPr>
            <a:normAutofit fontScale="90000"/>
          </a:bodyPr>
          <a:lstStyle/>
          <a:p>
            <a:r>
              <a:rPr lang="es-ES_tradnl" dirty="0" smtClean="0"/>
              <a:t>Inicio del Proyecto</a:t>
            </a:r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2060848"/>
            <a:ext cx="8229600" cy="4392488"/>
          </a:xfrm>
        </p:spPr>
        <p:txBody>
          <a:bodyPr/>
          <a:lstStyle/>
          <a:p>
            <a:endParaRPr lang="es-AR" dirty="0" smtClean="0"/>
          </a:p>
          <a:p>
            <a:r>
              <a:rPr lang="es-AR" dirty="0" smtClean="0"/>
              <a:t>Fecha de Inicio: 18/08/2010</a:t>
            </a:r>
          </a:p>
          <a:p>
            <a:endParaRPr lang="es-AR" dirty="0" smtClean="0"/>
          </a:p>
          <a:p>
            <a:r>
              <a:rPr lang="es-AR" dirty="0" smtClean="0"/>
              <a:t>Relevamiento junto al cliente (SAHDES)</a:t>
            </a:r>
          </a:p>
          <a:p>
            <a:endParaRPr lang="es-AR" dirty="0" smtClean="0"/>
          </a:p>
          <a:p>
            <a:r>
              <a:rPr lang="es-AR" dirty="0" smtClean="0"/>
              <a:t>Entrevistas abiertas </a:t>
            </a:r>
            <a:endParaRPr lang="es-A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196752"/>
            <a:ext cx="8229600" cy="504056"/>
          </a:xfrm>
        </p:spPr>
        <p:txBody>
          <a:bodyPr>
            <a:normAutofit fontScale="90000"/>
          </a:bodyPr>
          <a:lstStyle/>
          <a:p>
            <a:r>
              <a:rPr lang="es-ES_tradnl" dirty="0" smtClean="0"/>
              <a:t>Conformación del equipo</a:t>
            </a:r>
            <a:endParaRPr lang="es-AR" dirty="0"/>
          </a:p>
        </p:txBody>
      </p:sp>
      <p:graphicFrame>
        <p:nvGraphicFramePr>
          <p:cNvPr id="5" name="4 Tabla"/>
          <p:cNvGraphicFramePr>
            <a:graphicFrameLocks noGrp="1"/>
          </p:cNvGraphicFramePr>
          <p:nvPr/>
        </p:nvGraphicFramePr>
        <p:xfrm>
          <a:off x="395536" y="2204864"/>
          <a:ext cx="8352928" cy="3960439"/>
        </p:xfrm>
        <a:graphic>
          <a:graphicData uri="http://schemas.openxmlformats.org/drawingml/2006/table">
            <a:tbl>
              <a:tblPr bandCol="1"/>
              <a:tblGrid>
                <a:gridCol w="877756"/>
                <a:gridCol w="907154"/>
                <a:gridCol w="907154"/>
                <a:gridCol w="900435"/>
                <a:gridCol w="900435"/>
                <a:gridCol w="994511"/>
                <a:gridCol w="1058348"/>
                <a:gridCol w="991298"/>
                <a:gridCol w="815837"/>
              </a:tblGrid>
              <a:tr h="264029"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AR" sz="12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Nombre y Apellido</a:t>
                      </a:r>
                    </a:p>
                  </a:txBody>
                  <a:tcPr marL="57150" marR="5715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E0"/>
                    </a:solidFill>
                  </a:tcPr>
                </a:tc>
                <a:tc gridSpan="8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AR" sz="12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Rol</a:t>
                      </a:r>
                    </a:p>
                  </a:txBody>
                  <a:tcPr marL="57150" marR="5715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E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</a:tr>
              <a:tr h="528058">
                <a:tc v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AR" sz="12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Líder de Proyecto</a:t>
                      </a:r>
                    </a:p>
                  </a:txBody>
                  <a:tcPr marL="57150" marR="5715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AR" sz="12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Referente Técnico</a:t>
                      </a:r>
                    </a:p>
                  </a:txBody>
                  <a:tcPr marL="57150" marR="5715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AR" sz="12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Referente Funcional</a:t>
                      </a:r>
                    </a:p>
                  </a:txBody>
                  <a:tcPr marL="57150" marR="5715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AR" sz="12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Arquitecto Software</a:t>
                      </a:r>
                    </a:p>
                  </a:txBody>
                  <a:tcPr marL="57150" marR="5715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AR" sz="12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Referente de Testing</a:t>
                      </a:r>
                    </a:p>
                  </a:txBody>
                  <a:tcPr marL="57150" marR="5715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AR" sz="12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Analista Funcional</a:t>
                      </a:r>
                    </a:p>
                  </a:txBody>
                  <a:tcPr marL="57150" marR="5715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AR" sz="12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Desarrollador</a:t>
                      </a:r>
                    </a:p>
                  </a:txBody>
                  <a:tcPr marL="57150" marR="5715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AR" sz="12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Tester</a:t>
                      </a:r>
                    </a:p>
                  </a:txBody>
                  <a:tcPr marL="57150" marR="5715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E0"/>
                    </a:solidFill>
                  </a:tcPr>
                </a:tc>
              </a:tr>
              <a:tr h="792088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AR" sz="12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Pablo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AR" sz="12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Nicolás 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AR" sz="12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Delfino </a:t>
                      </a:r>
                    </a:p>
                  </a:txBody>
                  <a:tcPr marL="57150" marR="5715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s-AR" sz="12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7150" marR="5715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s-AR" sz="12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7150" marR="5715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s-AR" sz="12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7150" marR="5715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s-AR" sz="12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7150" marR="5715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s-AR" sz="12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7150" marR="5715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s-AR" sz="12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7150" marR="5715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s-AR" sz="12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7150" marR="5715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s-AR" sz="12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7150" marR="5715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  <a:tr h="792088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AR" sz="12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Pedro 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AR" sz="12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Honorio 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AR" sz="12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Molina</a:t>
                      </a:r>
                    </a:p>
                  </a:txBody>
                  <a:tcPr marL="57150" marR="5715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s-AR" sz="12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7150" marR="5715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s-AR" sz="12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7150" marR="5715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s-AR" sz="12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7150" marR="5715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s-AR" sz="12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7150" marR="5715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s-AR" sz="12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7150" marR="5715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s-AR" sz="12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7150" marR="5715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s-AR" sz="12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7150" marR="5715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s-AR" sz="12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7150" marR="5715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  <a:tr h="792088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AR" sz="12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Claudio 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AR" sz="120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Lodeiro</a:t>
                      </a:r>
                      <a:r>
                        <a:rPr lang="es-AR" sz="12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AR" sz="12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Castro</a:t>
                      </a:r>
                    </a:p>
                  </a:txBody>
                  <a:tcPr marL="57150" marR="5715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s-AR" sz="12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7150" marR="5715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s-AR" sz="12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7150" marR="5715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s-AR" sz="12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7150" marR="5715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s-AR" sz="12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7150" marR="5715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s-AR" sz="12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7150" marR="5715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s-AR" sz="12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7150" marR="5715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s-AR" sz="12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7150" marR="5715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s-AR" sz="12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7150" marR="5715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  <a:tr h="792088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AR" sz="12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Julián 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AR" sz="12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Ignacio 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AR" sz="12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Martínez</a:t>
                      </a:r>
                    </a:p>
                  </a:txBody>
                  <a:tcPr marL="57150" marR="5715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s-AR" sz="12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7150" marR="5715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s-AR" sz="12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7150" marR="5715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s-AR" sz="12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7150" marR="5715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s-AR" sz="12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7150" marR="5715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s-AR" sz="12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7150" marR="5715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s-AR" sz="12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7150" marR="5715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s-AR" sz="12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7150" marR="5715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s-AR" sz="12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7150" marR="5715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196752"/>
            <a:ext cx="8229600" cy="504056"/>
          </a:xfrm>
        </p:spPr>
        <p:txBody>
          <a:bodyPr>
            <a:normAutofit fontScale="90000"/>
          </a:bodyPr>
          <a:lstStyle/>
          <a:p>
            <a:r>
              <a:rPr lang="es-ES_tradnl" dirty="0" smtClean="0"/>
              <a:t>Coordinación del Trabajo</a:t>
            </a:r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2060848"/>
            <a:ext cx="8229600" cy="4392488"/>
          </a:xfrm>
        </p:spPr>
        <p:txBody>
          <a:bodyPr/>
          <a:lstStyle/>
          <a:p>
            <a:r>
              <a:rPr lang="es-AR" dirty="0" smtClean="0"/>
              <a:t>Comunicación del Equipo:</a:t>
            </a:r>
          </a:p>
          <a:p>
            <a:pPr lvl="1"/>
            <a:r>
              <a:rPr lang="es-AR" dirty="0" smtClean="0"/>
              <a:t>Reuniones semanales presenciales</a:t>
            </a:r>
          </a:p>
          <a:p>
            <a:pPr lvl="1"/>
            <a:r>
              <a:rPr lang="es-ES_tradnl" dirty="0" smtClean="0"/>
              <a:t>Reuniones vía </a:t>
            </a:r>
            <a:r>
              <a:rPr lang="es-ES_tradnl" dirty="0" err="1" smtClean="0"/>
              <a:t>Skype</a:t>
            </a:r>
            <a:r>
              <a:rPr lang="es-ES_tradnl" dirty="0" smtClean="0"/>
              <a:t> / </a:t>
            </a:r>
            <a:r>
              <a:rPr lang="es-ES_tradnl" dirty="0" err="1" smtClean="0"/>
              <a:t>FaceTime</a:t>
            </a:r>
            <a:endParaRPr lang="es-AR" dirty="0" smtClean="0"/>
          </a:p>
          <a:p>
            <a:pPr lvl="1"/>
            <a:r>
              <a:rPr lang="es-AR" dirty="0" smtClean="0"/>
              <a:t>Grupo de Mail (</a:t>
            </a:r>
            <a:r>
              <a:rPr lang="es-AR" dirty="0" err="1" smtClean="0"/>
              <a:t>Gmail</a:t>
            </a:r>
            <a:r>
              <a:rPr lang="es-AR" dirty="0" smtClean="0"/>
              <a:t>)</a:t>
            </a:r>
          </a:p>
          <a:p>
            <a:pPr lvl="1"/>
            <a:r>
              <a:rPr lang="es-AR" dirty="0" smtClean="0"/>
              <a:t>Coordinación de documentos y fuentes vía SVN (Google </a:t>
            </a:r>
            <a:r>
              <a:rPr lang="es-AR" dirty="0" err="1" smtClean="0"/>
              <a:t>Code</a:t>
            </a:r>
            <a:r>
              <a:rPr lang="es-AR" dirty="0" smtClean="0"/>
              <a:t>).</a:t>
            </a:r>
          </a:p>
          <a:p>
            <a:endParaRPr lang="es-A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196752"/>
            <a:ext cx="8229600" cy="504056"/>
          </a:xfrm>
        </p:spPr>
        <p:txBody>
          <a:bodyPr>
            <a:normAutofit fontScale="90000"/>
          </a:bodyPr>
          <a:lstStyle/>
          <a:p>
            <a:r>
              <a:rPr lang="es-ES_tradnl" dirty="0" smtClean="0"/>
              <a:t>Elección de Tecnología</a:t>
            </a:r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2060848"/>
            <a:ext cx="8229600" cy="4392488"/>
          </a:xfrm>
        </p:spPr>
        <p:txBody>
          <a:bodyPr>
            <a:normAutofit/>
          </a:bodyPr>
          <a:lstStyle/>
          <a:p>
            <a:r>
              <a:rPr lang="es-AR" sz="2200" dirty="0" smtClean="0"/>
              <a:t>Desarrollo en base a conocimientos del equipo y tecnologías probadas:</a:t>
            </a:r>
          </a:p>
          <a:p>
            <a:pPr lvl="1"/>
            <a:r>
              <a:rPr lang="es-AR" sz="2200" dirty="0" smtClean="0"/>
              <a:t>Java</a:t>
            </a:r>
          </a:p>
          <a:p>
            <a:pPr lvl="1"/>
            <a:r>
              <a:rPr lang="es-AR" sz="2200" dirty="0" err="1" smtClean="0"/>
              <a:t>Struts</a:t>
            </a:r>
            <a:r>
              <a:rPr lang="es-AR" sz="2200" dirty="0" smtClean="0"/>
              <a:t>, Spring, </a:t>
            </a:r>
            <a:r>
              <a:rPr lang="es-AR" sz="2200" dirty="0" err="1" smtClean="0"/>
              <a:t>JQuery</a:t>
            </a:r>
            <a:r>
              <a:rPr lang="es-AR" sz="2200" dirty="0" smtClean="0"/>
              <a:t>, </a:t>
            </a:r>
            <a:r>
              <a:rPr lang="es-AR" sz="2200" dirty="0" err="1" smtClean="0"/>
              <a:t>Hibernate</a:t>
            </a:r>
            <a:r>
              <a:rPr lang="es-AR" sz="2200" dirty="0" smtClean="0"/>
              <a:t>, </a:t>
            </a:r>
            <a:r>
              <a:rPr lang="es-AR" sz="2200" dirty="0" err="1" smtClean="0"/>
              <a:t>DynamicJasper</a:t>
            </a:r>
            <a:endParaRPr lang="es-AR" sz="2200" dirty="0" smtClean="0"/>
          </a:p>
          <a:p>
            <a:pPr lvl="1"/>
            <a:r>
              <a:rPr lang="es-AR" sz="2200" dirty="0" err="1" smtClean="0"/>
              <a:t>MySQL</a:t>
            </a:r>
            <a:endParaRPr lang="es-AR" sz="2200" dirty="0" smtClean="0"/>
          </a:p>
          <a:p>
            <a:pPr lvl="1"/>
            <a:endParaRPr lang="es-AR" sz="2200" dirty="0" smtClean="0"/>
          </a:p>
          <a:p>
            <a:r>
              <a:rPr lang="es-AR" sz="2200" dirty="0" smtClean="0"/>
              <a:t>Arquitectura:</a:t>
            </a:r>
          </a:p>
          <a:p>
            <a:pPr lvl="1"/>
            <a:r>
              <a:rPr lang="es-AR" sz="2200" dirty="0" smtClean="0"/>
              <a:t>MVC</a:t>
            </a:r>
          </a:p>
          <a:p>
            <a:pPr lvl="1"/>
            <a:r>
              <a:rPr lang="es-AR" sz="2200" dirty="0" smtClean="0"/>
              <a:t>Modelo de 3 Capas</a:t>
            </a:r>
          </a:p>
          <a:p>
            <a:pPr lvl="1"/>
            <a:r>
              <a:rPr lang="es-AR" sz="2200" dirty="0" smtClean="0"/>
              <a:t>AOP</a:t>
            </a:r>
          </a:p>
          <a:p>
            <a:endParaRPr lang="es-AR" dirty="0"/>
          </a:p>
        </p:txBody>
      </p:sp>
      <p:pic>
        <p:nvPicPr>
          <p:cNvPr id="8" name="Picture 13" descr="H:\arquitectura\java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100392" y="2564904"/>
            <a:ext cx="692150" cy="1100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14" descr="H:\arquitectura\jquery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00392" y="5013176"/>
            <a:ext cx="720725" cy="72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734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740352" y="4509120"/>
            <a:ext cx="1057275" cy="295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7347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812360" y="3861048"/>
            <a:ext cx="1009650" cy="390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7348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524328" y="5877272"/>
            <a:ext cx="1266825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196752"/>
            <a:ext cx="8229600" cy="504056"/>
          </a:xfrm>
        </p:spPr>
        <p:txBody>
          <a:bodyPr>
            <a:normAutofit fontScale="90000"/>
          </a:bodyPr>
          <a:lstStyle/>
          <a:p>
            <a:r>
              <a:rPr lang="es-ES_tradnl" dirty="0" smtClean="0"/>
              <a:t>Elección de las Herramientas</a:t>
            </a:r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2060848"/>
            <a:ext cx="8229600" cy="4392488"/>
          </a:xfrm>
        </p:spPr>
        <p:txBody>
          <a:bodyPr>
            <a:normAutofit/>
          </a:bodyPr>
          <a:lstStyle/>
          <a:p>
            <a:r>
              <a:rPr lang="es-AR" dirty="0" smtClean="0"/>
              <a:t>Eclipse</a:t>
            </a:r>
          </a:p>
          <a:p>
            <a:r>
              <a:rPr lang="es-ES_tradnl" dirty="0" smtClean="0"/>
              <a:t>Apache </a:t>
            </a:r>
            <a:r>
              <a:rPr lang="es-ES_tradnl" dirty="0" err="1" smtClean="0"/>
              <a:t>Tomcat</a:t>
            </a:r>
            <a:endParaRPr lang="es-AR" dirty="0" smtClean="0"/>
          </a:p>
          <a:p>
            <a:r>
              <a:rPr lang="es-ES_tradnl" dirty="0" err="1" smtClean="0"/>
              <a:t>Tortoise</a:t>
            </a:r>
            <a:r>
              <a:rPr lang="es-ES_tradnl" dirty="0" smtClean="0"/>
              <a:t> SVN</a:t>
            </a:r>
          </a:p>
          <a:p>
            <a:r>
              <a:rPr lang="es-ES_tradnl" dirty="0" smtClean="0"/>
              <a:t>SQL Manager</a:t>
            </a:r>
            <a:endParaRPr lang="es-AR" dirty="0" smtClean="0"/>
          </a:p>
          <a:p>
            <a:r>
              <a:rPr lang="es-ES_tradnl" dirty="0" smtClean="0"/>
              <a:t>Enterprise </a:t>
            </a:r>
            <a:r>
              <a:rPr lang="es-ES_tradnl" dirty="0" err="1" smtClean="0"/>
              <a:t>Architect</a:t>
            </a:r>
            <a:endParaRPr lang="es-ES_tradnl" dirty="0" smtClean="0"/>
          </a:p>
          <a:p>
            <a:r>
              <a:rPr lang="es-ES_tradnl" dirty="0" smtClean="0"/>
              <a:t>Trac</a:t>
            </a:r>
          </a:p>
          <a:p>
            <a:r>
              <a:rPr lang="es-ES_tradnl" dirty="0" err="1" smtClean="0"/>
              <a:t>Balsamiq</a:t>
            </a:r>
            <a:r>
              <a:rPr lang="es-ES_tradnl" dirty="0" smtClean="0"/>
              <a:t> </a:t>
            </a:r>
            <a:r>
              <a:rPr lang="es-ES_tradnl" dirty="0" err="1" smtClean="0"/>
              <a:t>Mockups</a:t>
            </a:r>
            <a:endParaRPr lang="es-AR" dirty="0"/>
          </a:p>
        </p:txBody>
      </p:sp>
      <p:pic>
        <p:nvPicPr>
          <p:cNvPr id="4" name="Picture 6" descr="H:\arquitectura\tomcat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028384" y="2924944"/>
            <a:ext cx="709042" cy="7854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15" descr="H:\arquitectura\mysql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740352" y="4653136"/>
            <a:ext cx="1022350" cy="746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837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452321" y="2132857"/>
            <a:ext cx="1260678" cy="6480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8371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948264" y="5661248"/>
            <a:ext cx="1833720" cy="5353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8372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8100392" y="3933056"/>
            <a:ext cx="643508" cy="6435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196752"/>
            <a:ext cx="8229600" cy="504056"/>
          </a:xfrm>
        </p:spPr>
        <p:txBody>
          <a:bodyPr>
            <a:normAutofit fontScale="90000"/>
          </a:bodyPr>
          <a:lstStyle/>
          <a:p>
            <a:r>
              <a:rPr lang="es-ES_tradnl" dirty="0" smtClean="0"/>
              <a:t>Agenda</a:t>
            </a:r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2060848"/>
            <a:ext cx="8229600" cy="4392488"/>
          </a:xfrm>
        </p:spPr>
        <p:txBody>
          <a:bodyPr/>
          <a:lstStyle/>
          <a:p>
            <a:r>
              <a:rPr lang="es-ES_tradnl" dirty="0" smtClean="0"/>
              <a:t>¿Qué es Sirius?</a:t>
            </a:r>
          </a:p>
          <a:p>
            <a:r>
              <a:rPr lang="es-ES_tradnl" dirty="0" smtClean="0"/>
              <a:t>Objetivos de Sirius</a:t>
            </a:r>
          </a:p>
          <a:p>
            <a:r>
              <a:rPr lang="es-ES_tradnl" dirty="0" smtClean="0"/>
              <a:t>Principales Características</a:t>
            </a:r>
          </a:p>
          <a:p>
            <a:r>
              <a:rPr lang="es-ES_tradnl" dirty="0" smtClean="0"/>
              <a:t>Demostración de Funcionalidad</a:t>
            </a:r>
            <a:endParaRPr lang="es-A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196752"/>
            <a:ext cx="8229600" cy="504056"/>
          </a:xfrm>
        </p:spPr>
        <p:txBody>
          <a:bodyPr>
            <a:normAutofit fontScale="90000"/>
          </a:bodyPr>
          <a:lstStyle/>
          <a:p>
            <a:r>
              <a:rPr lang="es-ES_tradnl" dirty="0" smtClean="0"/>
              <a:t>Elección de Metodología</a:t>
            </a:r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2060848"/>
            <a:ext cx="8229600" cy="4392488"/>
          </a:xfrm>
        </p:spPr>
        <p:txBody>
          <a:bodyPr/>
          <a:lstStyle/>
          <a:p>
            <a:pPr algn="ctr">
              <a:buNone/>
            </a:pPr>
            <a:r>
              <a:rPr lang="es-ES_tradnl" dirty="0" smtClean="0"/>
              <a:t>Metodología de desarrollo en cascada</a:t>
            </a:r>
            <a:endParaRPr lang="es-AR" dirty="0"/>
          </a:p>
        </p:txBody>
      </p:sp>
      <p:graphicFrame>
        <p:nvGraphicFramePr>
          <p:cNvPr id="56322" name="Object 9"/>
          <p:cNvGraphicFramePr>
            <a:graphicFrameLocks noChangeAspect="1"/>
          </p:cNvGraphicFramePr>
          <p:nvPr/>
        </p:nvGraphicFramePr>
        <p:xfrm>
          <a:off x="2339752" y="2780928"/>
          <a:ext cx="4724400" cy="3268663"/>
        </p:xfrm>
        <a:graphic>
          <a:graphicData uri="http://schemas.openxmlformats.org/presentationml/2006/ole">
            <p:oleObj spid="_x0000_s56322" name="Imagen de mapa de bits" r:id="rId3" imgW="4142857" imgH="2866667" progId="PBrush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196752"/>
            <a:ext cx="8229600" cy="504056"/>
          </a:xfrm>
        </p:spPr>
        <p:txBody>
          <a:bodyPr>
            <a:normAutofit fontScale="90000"/>
          </a:bodyPr>
          <a:lstStyle/>
          <a:p>
            <a:r>
              <a:rPr lang="es-ES_tradnl" dirty="0" smtClean="0"/>
              <a:t>Resultados Relevamiento</a:t>
            </a:r>
            <a:endParaRPr lang="es-A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196752"/>
            <a:ext cx="8229600" cy="504056"/>
          </a:xfrm>
        </p:spPr>
        <p:txBody>
          <a:bodyPr>
            <a:normAutofit fontScale="90000"/>
          </a:bodyPr>
          <a:lstStyle/>
          <a:p>
            <a:r>
              <a:rPr lang="es-ES_tradnl" dirty="0" smtClean="0"/>
              <a:t>Estimación</a:t>
            </a:r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2060848"/>
            <a:ext cx="8229600" cy="4392488"/>
          </a:xfrm>
        </p:spPr>
        <p:txBody>
          <a:bodyPr/>
          <a:lstStyle/>
          <a:p>
            <a:r>
              <a:rPr lang="es-ES_tradnl" dirty="0" smtClean="0"/>
              <a:t>Estimación Vs. Estimación Formal (UCP)</a:t>
            </a:r>
            <a:endParaRPr lang="es-AR" dirty="0"/>
          </a:p>
        </p:txBody>
      </p:sp>
      <p:graphicFrame>
        <p:nvGraphicFramePr>
          <p:cNvPr id="4" name="5 Gráfico"/>
          <p:cNvGraphicFramePr/>
          <p:nvPr/>
        </p:nvGraphicFramePr>
        <p:xfrm>
          <a:off x="2051720" y="2780928"/>
          <a:ext cx="5575300" cy="36846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196752"/>
            <a:ext cx="8229600" cy="504056"/>
          </a:xfrm>
        </p:spPr>
        <p:txBody>
          <a:bodyPr>
            <a:normAutofit fontScale="90000"/>
          </a:bodyPr>
          <a:lstStyle/>
          <a:p>
            <a:r>
              <a:rPr lang="es-ES_tradnl" dirty="0" smtClean="0"/>
              <a:t>Esfuerzo</a:t>
            </a:r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2060848"/>
            <a:ext cx="8229600" cy="4392488"/>
          </a:xfrm>
        </p:spPr>
        <p:txBody>
          <a:bodyPr/>
          <a:lstStyle/>
          <a:p>
            <a:r>
              <a:rPr lang="es-ES_tradnl" dirty="0" smtClean="0"/>
              <a:t>Análisis y Diseño</a:t>
            </a:r>
            <a:endParaRPr lang="es-AR" dirty="0"/>
          </a:p>
        </p:txBody>
      </p:sp>
      <p:graphicFrame>
        <p:nvGraphicFramePr>
          <p:cNvPr id="5" name="1 Gráfico"/>
          <p:cNvGraphicFramePr/>
          <p:nvPr/>
        </p:nvGraphicFramePr>
        <p:xfrm>
          <a:off x="1115616" y="2636912"/>
          <a:ext cx="6696744" cy="37444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196752"/>
            <a:ext cx="8229600" cy="504056"/>
          </a:xfrm>
        </p:spPr>
        <p:txBody>
          <a:bodyPr>
            <a:normAutofit fontScale="90000"/>
          </a:bodyPr>
          <a:lstStyle/>
          <a:p>
            <a:r>
              <a:rPr lang="es-ES_tradnl" dirty="0" smtClean="0"/>
              <a:t>Esfuerzo</a:t>
            </a:r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2060848"/>
            <a:ext cx="8229600" cy="4392488"/>
          </a:xfrm>
        </p:spPr>
        <p:txBody>
          <a:bodyPr/>
          <a:lstStyle/>
          <a:p>
            <a:r>
              <a:rPr lang="es-AR" dirty="0" smtClean="0"/>
              <a:t>Desarrollo</a:t>
            </a:r>
            <a:endParaRPr lang="es-AR" dirty="0"/>
          </a:p>
        </p:txBody>
      </p:sp>
      <p:graphicFrame>
        <p:nvGraphicFramePr>
          <p:cNvPr id="4" name="2 Gráfico"/>
          <p:cNvGraphicFramePr/>
          <p:nvPr/>
        </p:nvGraphicFramePr>
        <p:xfrm>
          <a:off x="1547664" y="2564904"/>
          <a:ext cx="6192688" cy="38884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196752"/>
            <a:ext cx="8229600" cy="504056"/>
          </a:xfrm>
        </p:spPr>
        <p:txBody>
          <a:bodyPr>
            <a:normAutofit fontScale="90000"/>
          </a:bodyPr>
          <a:lstStyle/>
          <a:p>
            <a:r>
              <a:rPr lang="es-ES_tradnl" dirty="0" smtClean="0"/>
              <a:t>Esfuerzo</a:t>
            </a:r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2060848"/>
            <a:ext cx="8229600" cy="4392488"/>
          </a:xfrm>
        </p:spPr>
        <p:txBody>
          <a:bodyPr/>
          <a:lstStyle/>
          <a:p>
            <a:r>
              <a:rPr lang="es-AR" dirty="0" smtClean="0"/>
              <a:t>Testing y </a:t>
            </a:r>
            <a:r>
              <a:rPr lang="es-AR" dirty="0" smtClean="0"/>
              <a:t>re-trabajo</a:t>
            </a:r>
            <a:endParaRPr lang="es-AR" dirty="0"/>
          </a:p>
        </p:txBody>
      </p:sp>
      <p:graphicFrame>
        <p:nvGraphicFramePr>
          <p:cNvPr id="4" name="4 Gráfico"/>
          <p:cNvGraphicFramePr/>
          <p:nvPr/>
        </p:nvGraphicFramePr>
        <p:xfrm>
          <a:off x="1907704" y="2636912"/>
          <a:ext cx="5958408" cy="38884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196752"/>
            <a:ext cx="8229600" cy="504056"/>
          </a:xfrm>
        </p:spPr>
        <p:txBody>
          <a:bodyPr>
            <a:normAutofit fontScale="90000"/>
          </a:bodyPr>
          <a:lstStyle/>
          <a:p>
            <a:r>
              <a:rPr lang="es-ES_tradnl" dirty="0" smtClean="0"/>
              <a:t>Resultados Esfuerzo</a:t>
            </a:r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2060848"/>
            <a:ext cx="8229600" cy="4392488"/>
          </a:xfrm>
        </p:spPr>
        <p:txBody>
          <a:bodyPr/>
          <a:lstStyle/>
          <a:p>
            <a:r>
              <a:rPr lang="es-AR" dirty="0" smtClean="0"/>
              <a:t>Fecha de entrega estimada: 28/08/2011</a:t>
            </a:r>
          </a:p>
          <a:p>
            <a:endParaRPr lang="es-ES_tradnl" dirty="0" smtClean="0"/>
          </a:p>
          <a:p>
            <a:r>
              <a:rPr lang="es-ES_tradnl" dirty="0" smtClean="0"/>
              <a:t>Fecha de entrega real: 27/07/2011</a:t>
            </a:r>
            <a:endParaRPr lang="es-AR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196752"/>
            <a:ext cx="8229600" cy="504056"/>
          </a:xfrm>
        </p:spPr>
        <p:txBody>
          <a:bodyPr>
            <a:normAutofit fontScale="90000"/>
          </a:bodyPr>
          <a:lstStyle/>
          <a:p>
            <a:r>
              <a:rPr lang="es-ES_tradnl" dirty="0" smtClean="0"/>
              <a:t>Desvíos</a:t>
            </a:r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2060848"/>
            <a:ext cx="8229600" cy="4392488"/>
          </a:xfrm>
        </p:spPr>
        <p:txBody>
          <a:bodyPr/>
          <a:lstStyle/>
          <a:p>
            <a:r>
              <a:rPr lang="es-ES_tradnl" dirty="0" smtClean="0"/>
              <a:t>Desvíos por etapa:</a:t>
            </a:r>
            <a:endParaRPr lang="es-AR" dirty="0"/>
          </a:p>
        </p:txBody>
      </p:sp>
      <p:graphicFrame>
        <p:nvGraphicFramePr>
          <p:cNvPr id="4" name="4 Gráfico"/>
          <p:cNvGraphicFramePr>
            <a:graphicFrameLocks/>
          </p:cNvGraphicFramePr>
          <p:nvPr/>
        </p:nvGraphicFramePr>
        <p:xfrm>
          <a:off x="1259632" y="2780928"/>
          <a:ext cx="6696744" cy="35283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196752"/>
            <a:ext cx="8229600" cy="504056"/>
          </a:xfrm>
        </p:spPr>
        <p:txBody>
          <a:bodyPr>
            <a:normAutofit fontScale="90000"/>
          </a:bodyPr>
          <a:lstStyle/>
          <a:p>
            <a:r>
              <a:rPr lang="es-ES_tradnl" dirty="0" smtClean="0"/>
              <a:t>Desvíos</a:t>
            </a:r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2060848"/>
            <a:ext cx="8229600" cy="4392488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s-AR" dirty="0" smtClean="0"/>
              <a:t>¿</a:t>
            </a:r>
            <a:r>
              <a:rPr lang="es-AR" dirty="0" smtClean="0"/>
              <a:t>Por qué existieron desvíos? </a:t>
            </a:r>
          </a:p>
          <a:p>
            <a:pPr lvl="1">
              <a:lnSpc>
                <a:spcPct val="90000"/>
              </a:lnSpc>
            </a:pPr>
            <a:endParaRPr lang="es-ES_tradnl" sz="3200" dirty="0" smtClean="0"/>
          </a:p>
          <a:p>
            <a:pPr lvl="1">
              <a:lnSpc>
                <a:spcPct val="90000"/>
              </a:lnSpc>
            </a:pPr>
            <a:r>
              <a:rPr lang="es-ES_tradnl" sz="3200" dirty="0" smtClean="0"/>
              <a:t>Estructura genérica ABM</a:t>
            </a:r>
            <a:endParaRPr lang="es-AR" sz="3200" dirty="0" smtClean="0"/>
          </a:p>
          <a:p>
            <a:pPr lvl="1">
              <a:lnSpc>
                <a:spcPct val="90000"/>
              </a:lnSpc>
            </a:pPr>
            <a:r>
              <a:rPr lang="es-AR" sz="3200" dirty="0" smtClean="0"/>
              <a:t>Incorrecta </a:t>
            </a:r>
            <a:r>
              <a:rPr lang="es-AR" sz="3200" dirty="0" smtClean="0"/>
              <a:t>estimación de Esfuerzos.</a:t>
            </a:r>
          </a:p>
          <a:p>
            <a:pPr>
              <a:buNone/>
            </a:pPr>
            <a:endParaRPr lang="es-AR" dirty="0" smtClean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196752"/>
            <a:ext cx="8229600" cy="504056"/>
          </a:xfrm>
        </p:spPr>
        <p:txBody>
          <a:bodyPr>
            <a:normAutofit fontScale="90000"/>
          </a:bodyPr>
          <a:lstStyle/>
          <a:p>
            <a:r>
              <a:rPr lang="es-ES_tradnl" dirty="0" smtClean="0"/>
              <a:t>Testing</a:t>
            </a:r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2060848"/>
            <a:ext cx="8229600" cy="4392488"/>
          </a:xfrm>
        </p:spPr>
        <p:txBody>
          <a:bodyPr/>
          <a:lstStyle/>
          <a:p>
            <a:pPr>
              <a:buNone/>
            </a:pPr>
            <a:r>
              <a:rPr lang="es-AR" dirty="0" smtClean="0"/>
              <a:t>Tipos de Testing:</a:t>
            </a:r>
          </a:p>
          <a:p>
            <a:endParaRPr lang="es-AR" dirty="0" smtClean="0"/>
          </a:p>
          <a:p>
            <a:r>
              <a:rPr lang="es-AR" dirty="0" smtClean="0"/>
              <a:t>Test Unitario</a:t>
            </a:r>
          </a:p>
          <a:p>
            <a:r>
              <a:rPr lang="es-AR" dirty="0" smtClean="0"/>
              <a:t>Test Integral</a:t>
            </a:r>
          </a:p>
          <a:p>
            <a:r>
              <a:rPr lang="es-AR" dirty="0" smtClean="0"/>
              <a:t>Test de Aceptación de Usuario</a:t>
            </a:r>
          </a:p>
          <a:p>
            <a:r>
              <a:rPr lang="es-AR" dirty="0" smtClean="0"/>
              <a:t>Test de Concurrencia</a:t>
            </a:r>
          </a:p>
          <a:p>
            <a:r>
              <a:rPr lang="es-AR" dirty="0" smtClean="0"/>
              <a:t>Test de Seguridad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Título"/>
          <p:cNvSpPr>
            <a:spLocks noGrp="1"/>
          </p:cNvSpPr>
          <p:nvPr>
            <p:ph type="title"/>
          </p:nvPr>
        </p:nvSpPr>
        <p:spPr>
          <a:xfrm>
            <a:off x="457200" y="1196752"/>
            <a:ext cx="8229600" cy="504056"/>
          </a:xfrm>
        </p:spPr>
        <p:txBody>
          <a:bodyPr>
            <a:normAutofit fontScale="90000"/>
          </a:bodyPr>
          <a:lstStyle/>
          <a:p>
            <a:r>
              <a:rPr lang="es-ES_tradnl" dirty="0" smtClean="0"/>
              <a:t>¿Qué es Sirius?</a:t>
            </a:r>
            <a:endParaRPr lang="es-AR" dirty="0"/>
          </a:p>
        </p:txBody>
      </p:sp>
      <p:sp>
        <p:nvSpPr>
          <p:cNvPr id="6" name="2 Marcador de contenido"/>
          <p:cNvSpPr>
            <a:spLocks noGrp="1"/>
          </p:cNvSpPr>
          <p:nvPr>
            <p:ph idx="1"/>
          </p:nvPr>
        </p:nvSpPr>
        <p:spPr>
          <a:xfrm>
            <a:off x="457200" y="2060848"/>
            <a:ext cx="8229600" cy="4392488"/>
          </a:xfrm>
        </p:spPr>
        <p:txBody>
          <a:bodyPr/>
          <a:lstStyle/>
          <a:p>
            <a:r>
              <a:rPr lang="es-AR" dirty="0" smtClean="0"/>
              <a:t>Sirius es una solución de software destinada a brindar soporte a la gestión integral de Proyectos de Organismos No Gubernamentales. </a:t>
            </a:r>
            <a:endParaRPr lang="es-A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196752"/>
            <a:ext cx="8229600" cy="504056"/>
          </a:xfrm>
        </p:spPr>
        <p:txBody>
          <a:bodyPr>
            <a:normAutofit fontScale="90000"/>
          </a:bodyPr>
          <a:lstStyle/>
          <a:p>
            <a:r>
              <a:rPr lang="es-ES_tradnl" dirty="0" smtClean="0"/>
              <a:t>Testing</a:t>
            </a:r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2060848"/>
            <a:ext cx="8229600" cy="4392488"/>
          </a:xfrm>
        </p:spPr>
        <p:txBody>
          <a:bodyPr>
            <a:normAutofit/>
          </a:bodyPr>
          <a:lstStyle/>
          <a:p>
            <a:pPr>
              <a:buNone/>
              <a:defRPr/>
            </a:pPr>
            <a:r>
              <a:rPr lang="es-AR" dirty="0" smtClean="0"/>
              <a:t>Criterio de Aceptación:</a:t>
            </a:r>
          </a:p>
          <a:p>
            <a:pPr>
              <a:buNone/>
              <a:defRPr/>
            </a:pPr>
            <a:endParaRPr lang="es-AR" sz="1600" dirty="0" smtClean="0"/>
          </a:p>
          <a:p>
            <a:pPr>
              <a:defRPr/>
            </a:pPr>
            <a:r>
              <a:rPr lang="es-AR" dirty="0" smtClean="0"/>
              <a:t>Todos los CP testeados no deben poseer defectos con criticidad ALTA.</a:t>
            </a:r>
          </a:p>
          <a:p>
            <a:pPr>
              <a:defRPr/>
            </a:pPr>
            <a:r>
              <a:rPr lang="es-AR" dirty="0" smtClean="0"/>
              <a:t>Posibilidad de existencia de defectos de criticidad MEDIA ó BAJA, siempre y cuando no impacte en la calidad de implementación.</a:t>
            </a:r>
          </a:p>
          <a:p>
            <a:pPr>
              <a:defRPr/>
            </a:pPr>
            <a:r>
              <a:rPr lang="es-AR" dirty="0" smtClean="0"/>
              <a:t>Mínimo 3 ciclos de Testing.</a:t>
            </a:r>
          </a:p>
          <a:p>
            <a:endParaRPr lang="es-AR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196752"/>
            <a:ext cx="8229600" cy="504056"/>
          </a:xfrm>
        </p:spPr>
        <p:txBody>
          <a:bodyPr>
            <a:normAutofit fontScale="90000"/>
          </a:bodyPr>
          <a:lstStyle/>
          <a:p>
            <a:r>
              <a:rPr lang="es-ES_tradnl" dirty="0" smtClean="0"/>
              <a:t>Testing</a:t>
            </a:r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2060848"/>
            <a:ext cx="8229600" cy="4392488"/>
          </a:xfrm>
        </p:spPr>
        <p:txBody>
          <a:bodyPr/>
          <a:lstStyle/>
          <a:p>
            <a:pPr>
              <a:buNone/>
            </a:pPr>
            <a:r>
              <a:rPr lang="es-AR" dirty="0" smtClean="0"/>
              <a:t>Criterio de Aceptación y Parada:</a:t>
            </a:r>
            <a:endParaRPr lang="es-AR" dirty="0"/>
          </a:p>
        </p:txBody>
      </p:sp>
      <p:graphicFrame>
        <p:nvGraphicFramePr>
          <p:cNvPr id="6" name="5 Tabla"/>
          <p:cNvGraphicFramePr>
            <a:graphicFrameLocks noGrp="1"/>
          </p:cNvGraphicFramePr>
          <p:nvPr/>
        </p:nvGraphicFramePr>
        <p:xfrm>
          <a:off x="899592" y="2852935"/>
          <a:ext cx="7128791" cy="3384377"/>
        </p:xfrm>
        <a:graphic>
          <a:graphicData uri="http://schemas.openxmlformats.org/drawingml/2006/table">
            <a:tbl>
              <a:tblPr/>
              <a:tblGrid>
                <a:gridCol w="1256001"/>
                <a:gridCol w="1491503"/>
                <a:gridCol w="1486596"/>
                <a:gridCol w="1452251"/>
                <a:gridCol w="1442440"/>
              </a:tblGrid>
              <a:tr h="920419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s-AR" sz="1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Criticidad</a:t>
                      </a:r>
                    </a:p>
                  </a:txBody>
                  <a:tcPr marL="8498" marR="8498" marT="849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s-AR" sz="16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Criterio de Parada</a:t>
                      </a:r>
                    </a:p>
                  </a:txBody>
                  <a:tcPr marL="8498" marR="8498" marT="849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5F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s-AR" sz="16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Criterio de Aceptación</a:t>
                      </a:r>
                    </a:p>
                  </a:txBody>
                  <a:tcPr marL="8498" marR="8498" marT="849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5F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</a:tr>
              <a:tr h="1260971">
                <a:tc v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% de Problemas</a:t>
                      </a:r>
                    </a:p>
                  </a:txBody>
                  <a:tcPr marL="8498" marR="8498" marT="849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Cantidad Incidencias</a:t>
                      </a:r>
                    </a:p>
                  </a:txBody>
                  <a:tcPr marL="8498" marR="8498" marT="849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% de Problemas</a:t>
                      </a:r>
                    </a:p>
                  </a:txBody>
                  <a:tcPr marL="8498" marR="8498" marT="849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Cantidad Incidencias</a:t>
                      </a:r>
                    </a:p>
                  </a:txBody>
                  <a:tcPr marL="8498" marR="8498" marT="849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</a:tr>
              <a:tr h="394399"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Alta</a:t>
                      </a:r>
                    </a:p>
                  </a:txBody>
                  <a:tcPr marL="8498" marR="8498" marT="849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4%</a:t>
                      </a:r>
                    </a:p>
                  </a:txBody>
                  <a:tcPr marL="8498" marR="8498" marT="849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8498" marR="8498" marT="849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D69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0%</a:t>
                      </a:r>
                    </a:p>
                  </a:txBody>
                  <a:tcPr marL="8498" marR="8498" marT="849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8498" marR="8498" marT="849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D69A"/>
                    </a:solidFill>
                  </a:tcPr>
                </a:tc>
              </a:tr>
              <a:tr h="394399"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Media</a:t>
                      </a:r>
                    </a:p>
                  </a:txBody>
                  <a:tcPr marL="8498" marR="8498" marT="849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8%</a:t>
                      </a:r>
                    </a:p>
                  </a:txBody>
                  <a:tcPr marL="8498" marR="8498" marT="849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16</a:t>
                      </a:r>
                    </a:p>
                  </a:txBody>
                  <a:tcPr marL="8498" marR="8498" marT="849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D69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3%</a:t>
                      </a:r>
                    </a:p>
                  </a:txBody>
                  <a:tcPr marL="8498" marR="8498" marT="849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8498" marR="8498" marT="849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D69A"/>
                    </a:solidFill>
                  </a:tcPr>
                </a:tc>
              </a:tr>
              <a:tr h="414189"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Baja</a:t>
                      </a:r>
                    </a:p>
                  </a:txBody>
                  <a:tcPr marL="8498" marR="8498" marT="849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33%</a:t>
                      </a:r>
                    </a:p>
                  </a:txBody>
                  <a:tcPr marL="8498" marR="8498" marT="849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165</a:t>
                      </a:r>
                    </a:p>
                  </a:txBody>
                  <a:tcPr marL="8498" marR="8498" marT="849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D69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8%</a:t>
                      </a:r>
                    </a:p>
                  </a:txBody>
                  <a:tcPr marL="8498" marR="8498" marT="849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40</a:t>
                      </a:r>
                    </a:p>
                  </a:txBody>
                  <a:tcPr marL="8498" marR="8498" marT="849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D69A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196752"/>
            <a:ext cx="8229600" cy="504056"/>
          </a:xfrm>
        </p:spPr>
        <p:txBody>
          <a:bodyPr>
            <a:normAutofit fontScale="90000"/>
          </a:bodyPr>
          <a:lstStyle/>
          <a:p>
            <a:r>
              <a:rPr lang="es-ES_tradnl" dirty="0" smtClean="0"/>
              <a:t>Testing</a:t>
            </a:r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2060848"/>
            <a:ext cx="8229600" cy="4392488"/>
          </a:xfrm>
        </p:spPr>
        <p:txBody>
          <a:bodyPr/>
          <a:lstStyle/>
          <a:p>
            <a:r>
              <a:rPr lang="es-AR" dirty="0" smtClean="0"/>
              <a:t>Cantidad incidencias por ciclo:</a:t>
            </a:r>
            <a:endParaRPr lang="es-AR" dirty="0"/>
          </a:p>
        </p:txBody>
      </p:sp>
      <p:graphicFrame>
        <p:nvGraphicFramePr>
          <p:cNvPr id="5" name="1 Gráfico"/>
          <p:cNvGraphicFramePr>
            <a:graphicFrameLocks/>
          </p:cNvGraphicFramePr>
          <p:nvPr/>
        </p:nvGraphicFramePr>
        <p:xfrm>
          <a:off x="1475656" y="2708920"/>
          <a:ext cx="6336704" cy="36724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196752"/>
            <a:ext cx="8229600" cy="504056"/>
          </a:xfrm>
        </p:spPr>
        <p:txBody>
          <a:bodyPr>
            <a:normAutofit fontScale="90000"/>
          </a:bodyPr>
          <a:lstStyle/>
          <a:p>
            <a:r>
              <a:rPr lang="es-ES_tradnl" dirty="0" smtClean="0"/>
              <a:t>Costos del Proyecto</a:t>
            </a:r>
            <a:endParaRPr lang="es-AR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196752"/>
            <a:ext cx="8229600" cy="504056"/>
          </a:xfrm>
        </p:spPr>
        <p:txBody>
          <a:bodyPr>
            <a:normAutofit fontScale="90000"/>
          </a:bodyPr>
          <a:lstStyle/>
          <a:p>
            <a:r>
              <a:rPr lang="es-ES_tradnl" dirty="0" smtClean="0"/>
              <a:t>Esfuerzo Solicitudes de Cambio</a:t>
            </a:r>
            <a:endParaRPr lang="es-AR" dirty="0"/>
          </a:p>
        </p:txBody>
      </p:sp>
      <p:sp>
        <p:nvSpPr>
          <p:cNvPr id="6" name="2 Marcador de contenido"/>
          <p:cNvSpPr txBox="1">
            <a:spLocks/>
          </p:cNvSpPr>
          <p:nvPr/>
        </p:nvSpPr>
        <p:spPr>
          <a:xfrm>
            <a:off x="457200" y="2060848"/>
            <a:ext cx="8229600" cy="43924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s-AR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Cantidad cambios solicitados:</a:t>
            </a:r>
            <a:endParaRPr kumimoji="0" lang="es-AR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aphicFrame>
        <p:nvGraphicFramePr>
          <p:cNvPr id="8" name="7 Tabla"/>
          <p:cNvGraphicFramePr>
            <a:graphicFrameLocks noGrp="1"/>
          </p:cNvGraphicFramePr>
          <p:nvPr/>
        </p:nvGraphicFramePr>
        <p:xfrm>
          <a:off x="1619672" y="2924945"/>
          <a:ext cx="6120680" cy="2952330"/>
        </p:xfrm>
        <a:graphic>
          <a:graphicData uri="http://schemas.openxmlformats.org/drawingml/2006/table">
            <a:tbl>
              <a:tblPr/>
              <a:tblGrid>
                <a:gridCol w="1224136"/>
                <a:gridCol w="1224136"/>
                <a:gridCol w="1224136"/>
                <a:gridCol w="1224136"/>
                <a:gridCol w="1224136"/>
              </a:tblGrid>
              <a:tr h="590466">
                <a:tc rowSpan="2"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s-AR" sz="1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Impacto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s-AR" sz="1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Cantidad de cambios solicitados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</a:tr>
              <a:tr h="590466">
                <a:tc v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s-AR" sz="1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Ciclo 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s-AR" sz="1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Ciclo 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s-AR" sz="1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Ciclo 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s-AR" sz="1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Total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</a:tr>
              <a:tr h="590466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s-AR" sz="1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Alto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s-AR" sz="1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s-AR" sz="1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s-AR" sz="1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s-AR" sz="1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590466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s-AR" sz="1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Medio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s-AR" sz="1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s-AR" sz="1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s-AR" sz="1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s-AR" sz="1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590466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s-AR" sz="1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Bajo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s-AR" sz="1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s-AR" sz="1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s-AR" sz="1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s-AR" sz="1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196752"/>
            <a:ext cx="8229600" cy="504056"/>
          </a:xfrm>
        </p:spPr>
        <p:txBody>
          <a:bodyPr>
            <a:normAutofit fontScale="90000"/>
          </a:bodyPr>
          <a:lstStyle/>
          <a:p>
            <a:r>
              <a:rPr lang="es-ES_tradnl" dirty="0" smtClean="0"/>
              <a:t>Esfuerzo Solicitudes de Cambio</a:t>
            </a:r>
            <a:endParaRPr lang="es-AR" dirty="0"/>
          </a:p>
        </p:txBody>
      </p:sp>
      <p:graphicFrame>
        <p:nvGraphicFramePr>
          <p:cNvPr id="4" name="1 Gráfico"/>
          <p:cNvGraphicFramePr>
            <a:graphicFrameLocks noGrp="1"/>
          </p:cNvGraphicFramePr>
          <p:nvPr>
            <p:ph idx="1"/>
          </p:nvPr>
        </p:nvGraphicFramePr>
        <p:xfrm>
          <a:off x="1403648" y="2780928"/>
          <a:ext cx="6635080" cy="37442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2 Marcador de contenido"/>
          <p:cNvSpPr txBox="1">
            <a:spLocks/>
          </p:cNvSpPr>
          <p:nvPr/>
        </p:nvSpPr>
        <p:spPr>
          <a:xfrm>
            <a:off x="457200" y="2060848"/>
            <a:ext cx="8229600" cy="43924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s-AR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Esfuerzo</a:t>
            </a:r>
            <a:r>
              <a:rPr kumimoji="0" lang="es-AR" sz="32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implementación cambios</a:t>
            </a:r>
            <a:r>
              <a:rPr kumimoji="0" lang="es-AR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:</a:t>
            </a:r>
            <a:endParaRPr kumimoji="0" lang="es-AR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196752"/>
            <a:ext cx="8229600" cy="504056"/>
          </a:xfrm>
        </p:spPr>
        <p:txBody>
          <a:bodyPr>
            <a:normAutofit fontScale="90000"/>
          </a:bodyPr>
          <a:lstStyle/>
          <a:p>
            <a:r>
              <a:rPr lang="es-ES_tradnl" dirty="0" smtClean="0"/>
              <a:t>Próximos pasos…</a:t>
            </a:r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2060848"/>
            <a:ext cx="8229600" cy="4392488"/>
          </a:xfrm>
        </p:spPr>
        <p:txBody>
          <a:bodyPr/>
          <a:lstStyle/>
          <a:p>
            <a:pPr lvl="0"/>
            <a:r>
              <a:rPr lang="es-ES_tradnl" dirty="0" smtClean="0"/>
              <a:t>Implementación en SAHDES</a:t>
            </a:r>
          </a:p>
          <a:p>
            <a:pPr lvl="0"/>
            <a:endParaRPr lang="es-ES_tradnl" dirty="0" smtClean="0"/>
          </a:p>
          <a:p>
            <a:pPr lvl="0"/>
            <a:r>
              <a:rPr lang="es-ES_tradnl" dirty="0" smtClean="0"/>
              <a:t>Evaluación requerimientos nuevos clientes</a:t>
            </a:r>
          </a:p>
          <a:p>
            <a:pPr lvl="0"/>
            <a:endParaRPr lang="es-ES_tradnl" dirty="0" smtClean="0"/>
          </a:p>
          <a:p>
            <a:pPr lvl="0"/>
            <a:r>
              <a:rPr lang="es-ES_tradnl" dirty="0" smtClean="0"/>
              <a:t>Oportunidades de mejora</a:t>
            </a:r>
            <a:endParaRPr lang="es-AR" dirty="0" smtClean="0"/>
          </a:p>
          <a:p>
            <a:endParaRPr lang="es-AR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196752"/>
            <a:ext cx="8229600" cy="504056"/>
          </a:xfrm>
        </p:spPr>
        <p:txBody>
          <a:bodyPr>
            <a:normAutofit fontScale="90000"/>
          </a:bodyPr>
          <a:lstStyle/>
          <a:p>
            <a:r>
              <a:rPr lang="es-ES_tradnl" dirty="0" smtClean="0"/>
              <a:t>Conclusiones</a:t>
            </a:r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2060848"/>
            <a:ext cx="8229600" cy="4392488"/>
          </a:xfrm>
        </p:spPr>
        <p:txBody>
          <a:bodyPr>
            <a:normAutofit/>
          </a:bodyPr>
          <a:lstStyle/>
          <a:p>
            <a:r>
              <a:rPr lang="es-AR" sz="1800" dirty="0" smtClean="0"/>
              <a:t>La elección de tecnologías probadas y conocidas ayudó a completar el desarrollo en forma exitosa</a:t>
            </a:r>
            <a:r>
              <a:rPr lang="es-AR" sz="1800" dirty="0" smtClean="0"/>
              <a:t>.</a:t>
            </a:r>
          </a:p>
          <a:p>
            <a:r>
              <a:rPr lang="es-AR" sz="1800" dirty="0" smtClean="0"/>
              <a:t>Se respetaron los requerimientos planteados y se implementaron las funcionalidades </a:t>
            </a:r>
            <a:r>
              <a:rPr lang="es-AR" sz="1800" dirty="0" smtClean="0"/>
              <a:t>definidas.</a:t>
            </a:r>
          </a:p>
          <a:p>
            <a:r>
              <a:rPr lang="es-AR" sz="1800" dirty="0" smtClean="0"/>
              <a:t>Según las aptitudes </a:t>
            </a:r>
            <a:r>
              <a:rPr lang="es-AR" sz="1800" dirty="0" smtClean="0"/>
              <a:t>y </a:t>
            </a:r>
            <a:r>
              <a:rPr lang="es-AR" sz="1800" dirty="0" smtClean="0"/>
              <a:t>perfiles </a:t>
            </a:r>
            <a:r>
              <a:rPr lang="es-AR" sz="1800" dirty="0" smtClean="0"/>
              <a:t>de cada </a:t>
            </a:r>
            <a:r>
              <a:rPr lang="es-AR" sz="1800" dirty="0" smtClean="0"/>
              <a:t>integrante del grupo los roles fueron bien elegidos.</a:t>
            </a:r>
            <a:endParaRPr lang="es-ES_tradnl" sz="1800" dirty="0" smtClean="0"/>
          </a:p>
          <a:p>
            <a:r>
              <a:rPr lang="es-ES_tradnl" sz="1800" dirty="0" smtClean="0"/>
              <a:t>Al tener poca disponibilidad horaria las horas hombre rinden poco.</a:t>
            </a:r>
          </a:p>
          <a:p>
            <a:r>
              <a:rPr lang="es-AR" sz="1800" dirty="0" smtClean="0"/>
              <a:t>Mas allá del enfoque de desarrollar un producto, al contar con el apoyo de un cliente real (SAHDES) la introducción a un negocio desconocido (ONG) fue mas simple y dinámica.</a:t>
            </a:r>
          </a:p>
          <a:p>
            <a:r>
              <a:rPr lang="es-ES_tradnl" sz="1800" dirty="0" smtClean="0"/>
              <a:t>El hecho de desarrollar un sistema de Código Abierto para un cliente como una ONG genero un incentivo extra.</a:t>
            </a:r>
          </a:p>
          <a:p>
            <a:r>
              <a:rPr lang="es-AR" sz="1800" dirty="0" smtClean="0"/>
              <a:t>El éxito del </a:t>
            </a:r>
            <a:r>
              <a:rPr lang="es-AR" sz="1800" dirty="0" smtClean="0"/>
              <a:t>proyecto se </a:t>
            </a:r>
            <a:r>
              <a:rPr lang="es-AR" sz="1800" dirty="0" smtClean="0"/>
              <a:t>debió a la distribución y completitud de las tareas en tiempo y forma según el perfil de cada </a:t>
            </a:r>
            <a:r>
              <a:rPr lang="es-AR" sz="1800" dirty="0" smtClean="0"/>
              <a:t>integrante.</a:t>
            </a:r>
            <a:endParaRPr lang="es-AR" sz="1800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196752"/>
            <a:ext cx="8229600" cy="504056"/>
          </a:xfrm>
        </p:spPr>
        <p:txBody>
          <a:bodyPr>
            <a:normAutofit fontScale="90000"/>
          </a:bodyPr>
          <a:lstStyle/>
          <a:p>
            <a:r>
              <a:rPr lang="es-ES_tradnl" dirty="0" smtClean="0"/>
              <a:t>Lecciones Aprendidas</a:t>
            </a:r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2060848"/>
            <a:ext cx="8229600" cy="4392488"/>
          </a:xfrm>
        </p:spPr>
        <p:txBody>
          <a:bodyPr>
            <a:normAutofit/>
          </a:bodyPr>
          <a:lstStyle/>
          <a:p>
            <a:r>
              <a:rPr lang="es-AR" sz="2400" dirty="0" smtClean="0"/>
              <a:t>Se debe mejorar el proceso de estimación para evitar desvíos</a:t>
            </a:r>
          </a:p>
          <a:p>
            <a:r>
              <a:rPr lang="es-AR" sz="2400" dirty="0" smtClean="0"/>
              <a:t>Debido a la </a:t>
            </a:r>
            <a:r>
              <a:rPr lang="es-AR" sz="2400" dirty="0" smtClean="0"/>
              <a:t>metodología de trabajo a distancia, por momentos se generaron ciertos </a:t>
            </a:r>
            <a:r>
              <a:rPr lang="es-AR" sz="2400" dirty="0" smtClean="0"/>
              <a:t>retrasos.</a:t>
            </a:r>
          </a:p>
          <a:p>
            <a:r>
              <a:rPr lang="es-AR" sz="2400" dirty="0" smtClean="0"/>
              <a:t>En cierto momento perdimos el enfoque de negocio por estar </a:t>
            </a:r>
            <a:r>
              <a:rPr lang="es-AR" sz="2400" dirty="0" smtClean="0"/>
              <a:t>ensimismados en </a:t>
            </a:r>
            <a:r>
              <a:rPr lang="es-AR" sz="2400" dirty="0" smtClean="0"/>
              <a:t>cuestiones </a:t>
            </a:r>
            <a:r>
              <a:rPr lang="es-AR" sz="2400" dirty="0" smtClean="0"/>
              <a:t>técnicas.</a:t>
            </a:r>
          </a:p>
          <a:p>
            <a:r>
              <a:rPr lang="es-AR" sz="2400" dirty="0" smtClean="0"/>
              <a:t>Metodología </a:t>
            </a:r>
            <a:r>
              <a:rPr lang="es-AR" sz="2400" dirty="0" smtClean="0"/>
              <a:t>cascada: al no testear los </a:t>
            </a:r>
            <a:r>
              <a:rPr lang="es-AR" sz="2400" dirty="0" smtClean="0"/>
              <a:t>Casos de Uso se encontraron inconsistencias u omisiones </a:t>
            </a:r>
            <a:r>
              <a:rPr lang="es-AR" sz="2400" dirty="0" smtClean="0"/>
              <a:t>funcionales </a:t>
            </a:r>
            <a:r>
              <a:rPr lang="es-AR" sz="2400" dirty="0" smtClean="0"/>
              <a:t>durante la etapa </a:t>
            </a:r>
            <a:r>
              <a:rPr lang="es-AR" sz="2400" dirty="0" smtClean="0"/>
              <a:t>de </a:t>
            </a:r>
            <a:r>
              <a:rPr lang="es-AR" sz="2400" dirty="0" smtClean="0"/>
              <a:t>implementación.</a:t>
            </a:r>
            <a:endParaRPr lang="es-AR" sz="2400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196752"/>
            <a:ext cx="8229600" cy="504056"/>
          </a:xfrm>
        </p:spPr>
        <p:txBody>
          <a:bodyPr>
            <a:normAutofit fontScale="90000"/>
          </a:bodyPr>
          <a:lstStyle/>
          <a:p>
            <a:r>
              <a:rPr lang="es-ES_tradnl" dirty="0" smtClean="0"/>
              <a:t>Objetivos de Sirius</a:t>
            </a:r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2060848"/>
            <a:ext cx="8229600" cy="4392488"/>
          </a:xfrm>
        </p:spPr>
        <p:txBody>
          <a:bodyPr>
            <a:normAutofit/>
          </a:bodyPr>
          <a:lstStyle/>
          <a:p>
            <a:r>
              <a:rPr lang="es-AR" dirty="0" smtClean="0"/>
              <a:t>Los objetivos de Sirius surgen del análisis de los requerimientos y necesidades detectadas durante el proceso de elicitación junto a los usuarios finales.</a:t>
            </a:r>
          </a:p>
        </p:txBody>
      </p:sp>
      <p:sp>
        <p:nvSpPr>
          <p:cNvPr id="5" name="7 CuadroTexto"/>
          <p:cNvSpPr txBox="1">
            <a:spLocks noChangeArrowheads="1"/>
          </p:cNvSpPr>
          <p:nvPr/>
        </p:nvSpPr>
        <p:spPr bwMode="auto">
          <a:xfrm>
            <a:off x="899592" y="4437112"/>
            <a:ext cx="281940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s-E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</a:rPr>
              <a:t>Que </a:t>
            </a:r>
            <a:r>
              <a:rPr lang="es-E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</a:rPr>
              <a:t>dicen </a:t>
            </a:r>
            <a:r>
              <a:rPr lang="es-E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</a:rPr>
              <a:t>los usuarios</a:t>
            </a: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</a:rPr>
              <a:t>:</a:t>
            </a:r>
          </a:p>
        </p:txBody>
      </p:sp>
      <p:sp>
        <p:nvSpPr>
          <p:cNvPr id="6" name="3 CuadroTexto"/>
          <p:cNvSpPr txBox="1">
            <a:spLocks noChangeArrowheads="1"/>
          </p:cNvSpPr>
          <p:nvPr/>
        </p:nvSpPr>
        <p:spPr bwMode="auto">
          <a:xfrm>
            <a:off x="1403648" y="4941168"/>
            <a:ext cx="6336704" cy="1477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</a:rPr>
              <a:t>“</a:t>
            </a:r>
            <a:r>
              <a:rPr lang="es-A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</a:rPr>
              <a:t>Para la administración de los proyectos estamos utilizando un  Excel extensivo y casi inmanejable…</a:t>
            </a:r>
            <a:r>
              <a:rPr lang="es-E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</a:rPr>
              <a:t>”</a:t>
            </a:r>
          </a:p>
          <a:p>
            <a:pPr>
              <a:defRPr/>
            </a:pPr>
            <a:endParaRPr lang="es-ES" dirty="0" smtClean="0">
              <a:solidFill>
                <a:schemeClr val="tx1">
                  <a:lumMod val="65000"/>
                  <a:lumOff val="35000"/>
                </a:schemeClr>
              </a:solidFill>
              <a:latin typeface="Calibri" pitchFamily="34" charset="0"/>
            </a:endParaRPr>
          </a:p>
          <a:p>
            <a:pPr>
              <a:defRPr/>
            </a:pPr>
            <a:r>
              <a:rPr lang="es-A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</a:rPr>
              <a:t>“No podemos saber fácilmente cuando se esta excediendo lo presupuestado ni en que tarea se sobre presupuesto…”</a:t>
            </a:r>
            <a:endParaRPr lang="es-ES" dirty="0" smtClean="0">
              <a:solidFill>
                <a:schemeClr val="tx1">
                  <a:lumMod val="65000"/>
                  <a:lumOff val="35000"/>
                </a:schemeClr>
              </a:solidFill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196752"/>
            <a:ext cx="8229600" cy="504056"/>
          </a:xfrm>
        </p:spPr>
        <p:txBody>
          <a:bodyPr>
            <a:normAutofit fontScale="90000"/>
          </a:bodyPr>
          <a:lstStyle/>
          <a:p>
            <a:r>
              <a:rPr lang="es-ES_tradnl" dirty="0" smtClean="0"/>
              <a:t>Objetivos de Sirius</a:t>
            </a:r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2060848"/>
            <a:ext cx="8229600" cy="4392488"/>
          </a:xfrm>
        </p:spPr>
        <p:txBody>
          <a:bodyPr>
            <a:normAutofit fontScale="85000" lnSpcReduction="10000"/>
          </a:bodyPr>
          <a:lstStyle/>
          <a:p>
            <a:r>
              <a:rPr lang="es-AR" dirty="0" smtClean="0"/>
              <a:t>Simple</a:t>
            </a:r>
          </a:p>
          <a:p>
            <a:pPr>
              <a:buNone/>
            </a:pPr>
            <a:r>
              <a:rPr lang="es-ES" sz="1900" dirty="0" smtClean="0">
                <a:solidFill>
                  <a:srgbClr val="595959"/>
                </a:solidFill>
              </a:rPr>
              <a:t>Sencillez en la instalación, configuración y uso del sistema</a:t>
            </a:r>
          </a:p>
          <a:p>
            <a:r>
              <a:rPr lang="es-ES_tradnl" dirty="0" smtClean="0"/>
              <a:t>Escalable</a:t>
            </a:r>
          </a:p>
          <a:p>
            <a:pPr>
              <a:buNone/>
            </a:pPr>
            <a:r>
              <a:rPr lang="es-ES" sz="1900" dirty="0" smtClean="0">
                <a:solidFill>
                  <a:srgbClr val="595959"/>
                </a:solidFill>
              </a:rPr>
              <a:t>Posibilidad de crecer junto con la organización</a:t>
            </a:r>
            <a:endParaRPr lang="es-ES_tradnl" sz="1900" dirty="0" smtClean="0"/>
          </a:p>
          <a:p>
            <a:r>
              <a:rPr lang="es-ES_tradnl" dirty="0" smtClean="0"/>
              <a:t>Flexible</a:t>
            </a:r>
          </a:p>
          <a:p>
            <a:pPr>
              <a:buNone/>
            </a:pPr>
            <a:r>
              <a:rPr lang="es-ES" sz="1900" dirty="0" smtClean="0">
                <a:solidFill>
                  <a:srgbClr val="595959"/>
                </a:solidFill>
              </a:rPr>
              <a:t>Capacidad de adaptarse a los distintos escenarios del negocio</a:t>
            </a:r>
          </a:p>
          <a:p>
            <a:r>
              <a:rPr lang="es-ES_tradnl" dirty="0" smtClean="0"/>
              <a:t>Único</a:t>
            </a:r>
          </a:p>
          <a:p>
            <a:pPr>
              <a:buNone/>
            </a:pPr>
            <a:r>
              <a:rPr lang="es-ES_tradnl" sz="1900" dirty="0" smtClean="0">
                <a:solidFill>
                  <a:srgbClr val="595959"/>
                </a:solidFill>
              </a:rPr>
              <a:t>No existen sistemas en el mercado orientados específicamente a la gestión de Proyectos</a:t>
            </a:r>
          </a:p>
          <a:p>
            <a:pPr>
              <a:buNone/>
            </a:pPr>
            <a:r>
              <a:rPr lang="es-ES_tradnl" sz="1900" dirty="0" smtClean="0">
                <a:solidFill>
                  <a:srgbClr val="595959"/>
                </a:solidFill>
              </a:rPr>
              <a:t>ONG</a:t>
            </a:r>
          </a:p>
          <a:p>
            <a:r>
              <a:rPr lang="es-ES_tradnl" dirty="0" smtClean="0"/>
              <a:t>Open </a:t>
            </a:r>
            <a:r>
              <a:rPr lang="es-ES_tradnl" dirty="0" err="1" smtClean="0"/>
              <a:t>Source</a:t>
            </a:r>
            <a:endParaRPr lang="es-ES_tradnl" dirty="0" smtClean="0"/>
          </a:p>
          <a:p>
            <a:pPr>
              <a:buNone/>
            </a:pPr>
            <a:r>
              <a:rPr lang="es-ES_tradnl" sz="1900" dirty="0" smtClean="0">
                <a:solidFill>
                  <a:srgbClr val="595959"/>
                </a:solidFill>
              </a:rPr>
              <a:t>Desarrollado utilizando ultimas tecnologías de código abierto del mercado </a:t>
            </a:r>
          </a:p>
          <a:p>
            <a:pPr>
              <a:buNone/>
            </a:pPr>
            <a:r>
              <a:rPr lang="es-ES_tradnl" sz="1900" dirty="0" smtClean="0">
                <a:solidFill>
                  <a:srgbClr val="595959"/>
                </a:solidFill>
              </a:rPr>
              <a:t> </a:t>
            </a:r>
            <a:endParaRPr lang="es-AR" sz="1900" dirty="0" smtClean="0">
              <a:solidFill>
                <a:srgbClr val="595959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196752"/>
            <a:ext cx="8229600" cy="504056"/>
          </a:xfrm>
        </p:spPr>
        <p:txBody>
          <a:bodyPr>
            <a:normAutofit fontScale="90000"/>
          </a:bodyPr>
          <a:lstStyle/>
          <a:p>
            <a:r>
              <a:rPr lang="es-ES_tradnl" dirty="0" smtClean="0"/>
              <a:t>Principales Características</a:t>
            </a:r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2060848"/>
            <a:ext cx="8229600" cy="4392488"/>
          </a:xfrm>
        </p:spPr>
        <p:txBody>
          <a:bodyPr/>
          <a:lstStyle/>
          <a:p>
            <a:r>
              <a:rPr lang="es-AR" dirty="0" smtClean="0"/>
              <a:t>Proyectos ONG</a:t>
            </a:r>
            <a:endParaRPr lang="es-AR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47664" y="2780928"/>
            <a:ext cx="6525755" cy="35283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196752"/>
            <a:ext cx="8229600" cy="504056"/>
          </a:xfrm>
        </p:spPr>
        <p:txBody>
          <a:bodyPr>
            <a:normAutofit fontScale="90000"/>
          </a:bodyPr>
          <a:lstStyle/>
          <a:p>
            <a:r>
              <a:rPr lang="es-ES_tradnl" dirty="0" smtClean="0"/>
              <a:t>Principales Características</a:t>
            </a:r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2060848"/>
            <a:ext cx="8229600" cy="4392488"/>
          </a:xfrm>
        </p:spPr>
        <p:txBody>
          <a:bodyPr>
            <a:normAutofit/>
          </a:bodyPr>
          <a:lstStyle/>
          <a:p>
            <a:r>
              <a:rPr lang="es-AR" dirty="0" smtClean="0"/>
              <a:t>Administración de:</a:t>
            </a:r>
          </a:p>
          <a:p>
            <a:pPr lvl="1" fontAlgn="base"/>
            <a:r>
              <a:rPr lang="es-ES_tradnl" sz="1600" dirty="0" smtClean="0"/>
              <a:t>Proyectos</a:t>
            </a:r>
            <a:endParaRPr lang="es-AR" sz="1600" dirty="0" smtClean="0"/>
          </a:p>
          <a:p>
            <a:pPr lvl="1" fontAlgn="base"/>
            <a:r>
              <a:rPr lang="es-AR" sz="1600" dirty="0" smtClean="0"/>
              <a:t>Objetivos específicos</a:t>
            </a:r>
          </a:p>
          <a:p>
            <a:pPr lvl="1" fontAlgn="base"/>
            <a:r>
              <a:rPr lang="es-AR" sz="1600" dirty="0" smtClean="0"/>
              <a:t>Objetivos generales</a:t>
            </a:r>
          </a:p>
          <a:p>
            <a:pPr lvl="1" fontAlgn="base"/>
            <a:r>
              <a:rPr lang="es-AR" sz="1600" dirty="0" smtClean="0"/>
              <a:t>Metas</a:t>
            </a:r>
          </a:p>
          <a:p>
            <a:pPr lvl="1" fontAlgn="base"/>
            <a:r>
              <a:rPr lang="es-AR" sz="1600" dirty="0" smtClean="0"/>
              <a:t>Actividades</a:t>
            </a:r>
          </a:p>
          <a:p>
            <a:pPr lvl="1" fontAlgn="base"/>
            <a:r>
              <a:rPr lang="es-AR" sz="1600" dirty="0" smtClean="0"/>
              <a:t>Asignaciones de personal</a:t>
            </a:r>
          </a:p>
          <a:p>
            <a:pPr lvl="1" fontAlgn="base"/>
            <a:r>
              <a:rPr lang="es-AR" sz="1600" dirty="0" smtClean="0"/>
              <a:t>Indicadores</a:t>
            </a:r>
          </a:p>
          <a:p>
            <a:endParaRPr lang="es-AR" sz="1800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07904" y="3068960"/>
            <a:ext cx="5009757" cy="31800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196752"/>
            <a:ext cx="8229600" cy="504056"/>
          </a:xfrm>
        </p:spPr>
        <p:txBody>
          <a:bodyPr>
            <a:normAutofit fontScale="90000"/>
          </a:bodyPr>
          <a:lstStyle/>
          <a:p>
            <a:r>
              <a:rPr lang="es-ES_tradnl" dirty="0" smtClean="0"/>
              <a:t>Principales Características</a:t>
            </a:r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2060848"/>
            <a:ext cx="8229600" cy="4392488"/>
          </a:xfrm>
        </p:spPr>
        <p:txBody>
          <a:bodyPr/>
          <a:lstStyle/>
          <a:p>
            <a:r>
              <a:rPr lang="es-AR" dirty="0" smtClean="0"/>
              <a:t>Administración de Presupuestos y Gastos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59632" y="2996952"/>
            <a:ext cx="6700614" cy="32027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196752"/>
            <a:ext cx="8229600" cy="504056"/>
          </a:xfrm>
        </p:spPr>
        <p:txBody>
          <a:bodyPr>
            <a:normAutofit fontScale="90000"/>
          </a:bodyPr>
          <a:lstStyle/>
          <a:p>
            <a:r>
              <a:rPr lang="es-ES_tradnl" dirty="0" smtClean="0"/>
              <a:t>Principales Características</a:t>
            </a:r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2060848"/>
            <a:ext cx="8229600" cy="4392488"/>
          </a:xfrm>
        </p:spPr>
        <p:txBody>
          <a:bodyPr/>
          <a:lstStyle/>
          <a:p>
            <a:r>
              <a:rPr lang="es-AR" dirty="0" smtClean="0"/>
              <a:t>Notificaciones</a:t>
            </a:r>
            <a:endParaRPr lang="es-AR" dirty="0"/>
          </a:p>
        </p:txBody>
      </p:sp>
      <p:pic>
        <p:nvPicPr>
          <p:cNvPr id="5122" name="Picture 2" descr="闒粀闀粀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19672" y="2924944"/>
            <a:ext cx="6082393" cy="259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icin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icin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icin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766</TotalTime>
  <Words>832</Words>
  <Application>Microsoft Office PowerPoint</Application>
  <PresentationFormat>Presentación en pantalla (4:3)</PresentationFormat>
  <Paragraphs>244</Paragraphs>
  <Slides>39</Slides>
  <Notes>1</Notes>
  <HiddenSlides>0</HiddenSlides>
  <MMClips>0</MMClips>
  <ScaleCrop>false</ScaleCrop>
  <HeadingPairs>
    <vt:vector size="6" baseType="variant">
      <vt:variant>
        <vt:lpstr>Tema</vt:lpstr>
      </vt:variant>
      <vt:variant>
        <vt:i4>1</vt:i4>
      </vt:variant>
      <vt:variant>
        <vt:lpstr>Servidores OLE incrustados</vt:lpstr>
      </vt:variant>
      <vt:variant>
        <vt:i4>1</vt:i4>
      </vt:variant>
      <vt:variant>
        <vt:lpstr>Títulos de diapositiva</vt:lpstr>
      </vt:variant>
      <vt:variant>
        <vt:i4>39</vt:i4>
      </vt:variant>
    </vt:vector>
  </HeadingPairs>
  <TitlesOfParts>
    <vt:vector size="41" baseType="lpstr">
      <vt:lpstr>Tema de Office</vt:lpstr>
      <vt:lpstr>Imagen de mapa de bits</vt:lpstr>
      <vt:lpstr>Diapositiva 1</vt:lpstr>
      <vt:lpstr>Agenda</vt:lpstr>
      <vt:lpstr>¿Qué es Sirius?</vt:lpstr>
      <vt:lpstr>Objetivos de Sirius</vt:lpstr>
      <vt:lpstr>Objetivos de Sirius</vt:lpstr>
      <vt:lpstr>Principales Características</vt:lpstr>
      <vt:lpstr>Principales Características</vt:lpstr>
      <vt:lpstr>Principales Características</vt:lpstr>
      <vt:lpstr>Principales Características</vt:lpstr>
      <vt:lpstr>Principales Características</vt:lpstr>
      <vt:lpstr>Principales Características</vt:lpstr>
      <vt:lpstr>Diapositiva 12</vt:lpstr>
      <vt:lpstr>Diapositiva 13</vt:lpstr>
      <vt:lpstr>Agenda</vt:lpstr>
      <vt:lpstr>Inicio del Proyecto</vt:lpstr>
      <vt:lpstr>Conformación del equipo</vt:lpstr>
      <vt:lpstr>Coordinación del Trabajo</vt:lpstr>
      <vt:lpstr>Elección de Tecnología</vt:lpstr>
      <vt:lpstr>Elección de las Herramientas</vt:lpstr>
      <vt:lpstr>Elección de Metodología</vt:lpstr>
      <vt:lpstr>Resultados Relevamiento</vt:lpstr>
      <vt:lpstr>Estimación</vt:lpstr>
      <vt:lpstr>Esfuerzo</vt:lpstr>
      <vt:lpstr>Esfuerzo</vt:lpstr>
      <vt:lpstr>Esfuerzo</vt:lpstr>
      <vt:lpstr>Resultados Esfuerzo</vt:lpstr>
      <vt:lpstr>Desvíos</vt:lpstr>
      <vt:lpstr>Desvíos</vt:lpstr>
      <vt:lpstr>Testing</vt:lpstr>
      <vt:lpstr>Testing</vt:lpstr>
      <vt:lpstr>Testing</vt:lpstr>
      <vt:lpstr>Testing</vt:lpstr>
      <vt:lpstr>Costos del Proyecto</vt:lpstr>
      <vt:lpstr>Esfuerzo Solicitudes de Cambio</vt:lpstr>
      <vt:lpstr>Esfuerzo Solicitudes de Cambio</vt:lpstr>
      <vt:lpstr>Próximos pasos…</vt:lpstr>
      <vt:lpstr>Conclusiones</vt:lpstr>
      <vt:lpstr>Lecciones Aprendidas</vt:lpstr>
      <vt:lpstr>Diapositiva 39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Delfino, Pablo</dc:creator>
  <cp:lastModifiedBy>Pablo Delfino</cp:lastModifiedBy>
  <cp:revision>87</cp:revision>
  <dcterms:created xsi:type="dcterms:W3CDTF">2011-10-10T14:21:44Z</dcterms:created>
  <dcterms:modified xsi:type="dcterms:W3CDTF">2011-10-12T04:38:01Z</dcterms:modified>
</cp:coreProperties>
</file>